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3" r:id="rId3"/>
    <p:sldId id="276" r:id="rId4"/>
    <p:sldId id="275" r:id="rId5"/>
    <p:sldId id="270" r:id="rId6"/>
    <p:sldId id="278" r:id="rId7"/>
    <p:sldId id="258" r:id="rId8"/>
    <p:sldId id="279" r:id="rId9"/>
    <p:sldId id="271" r:id="rId10"/>
    <p:sldId id="274" r:id="rId11"/>
    <p:sldId id="261" r:id="rId12"/>
    <p:sldId id="268" r:id="rId13"/>
    <p:sldId id="267" r:id="rId14"/>
    <p:sldId id="265" r:id="rId15"/>
    <p:sldId id="277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5" autoAdjust="0"/>
    <p:restoredTop sz="88420" autoAdjust="0"/>
  </p:normalViewPr>
  <p:slideViewPr>
    <p:cSldViewPr showGuides="1">
      <p:cViewPr>
        <p:scale>
          <a:sx n="80" d="100"/>
          <a:sy n="80" d="100"/>
        </p:scale>
        <p:origin x="-154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9637A-BF40-4168-8325-11F8317D22BA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178A7-DCC5-402F-B426-48BA9612B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112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178A7-DCC5-402F-B426-48BA9612B780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0687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178A7-DCC5-402F-B426-48BA9612B780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9301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Auberge du Lac St-Pierre : Comprend une nuitée dans une chambre-salon ou mezzanine côté fleuve, un souper table d’hôte (5 services) et un déjeuner complet d’une valeur de 300$ (services et taxes inclus). 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178A7-DCC5-402F-B426-48BA9612B780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353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2288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12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4808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207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041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261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525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784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9518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379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5D1A-0EF8-4779-B9DD-6EFD5096B4C6}" type="datetimeFigureOut">
              <a:rPr lang="fr-CA" smtClean="0"/>
              <a:t>2016-12-13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168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35D1A-0EF8-4779-B9DD-6EFD5096B4C6}" type="datetimeFigureOut">
              <a:rPr lang="fr-CA" smtClean="0"/>
              <a:t>2016-12-13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CA8BF-1D2F-4883-803A-292BF5D93B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583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hdphoto" Target="../media/hdphoto4.wdp"/><Relationship Id="rId3" Type="http://schemas.openxmlformats.org/officeDocument/2006/relationships/tags" Target="../tags/tag4.xml"/><Relationship Id="rId7" Type="http://schemas.microsoft.com/office/2007/relationships/hdphoto" Target="../media/hdphoto1.wdp"/><Relationship Id="rId12" Type="http://schemas.openxmlformats.org/officeDocument/2006/relationships/image" Target="../media/image1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jpeg"/><Relationship Id="rId4" Type="http://schemas.openxmlformats.org/officeDocument/2006/relationships/tags" Target="../tags/tag5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b="1113"/>
          <a:stretch/>
        </p:blipFill>
        <p:spPr>
          <a:xfrm>
            <a:off x="-15653" y="0"/>
            <a:ext cx="9189771" cy="59074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24544" y="0"/>
            <a:ext cx="9649071" cy="5907428"/>
          </a:xfrm>
          <a:solidFill>
            <a:schemeClr val="bg1">
              <a:alpha val="43000"/>
            </a:schemeClr>
          </a:solidFill>
          <a:ln>
            <a:noFill/>
          </a:ln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Couvert en hiver!</a:t>
            </a:r>
            <a:r>
              <a:rPr lang="fr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Concours de cultures de couverture</a:t>
            </a:r>
            <a:b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résultats</a:t>
            </a:r>
            <a:br>
              <a:rPr lang="fr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décembre 2016</a:t>
            </a:r>
            <a:r>
              <a:rPr lang="fr-C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2000" b="1" dirty="0" smtClean="0"/>
              <a:t>Bruce Gélinas</a:t>
            </a:r>
            <a:r>
              <a:rPr lang="fr-CA" sz="2000" b="1" dirty="0"/>
              <a:t>, agronome</a:t>
            </a:r>
            <a:br>
              <a:rPr lang="fr-CA" sz="2000" b="1" dirty="0"/>
            </a:br>
            <a:r>
              <a:rPr lang="fr-CA" sz="1800" b="1" dirty="0"/>
              <a:t>Direction régionale de la </a:t>
            </a:r>
            <a:r>
              <a:rPr lang="fr-CA" sz="1800" b="1" dirty="0" smtClean="0"/>
              <a:t>Mauricie</a:t>
            </a:r>
            <a:br>
              <a:rPr lang="fr-CA" sz="1800" b="1" dirty="0" smtClean="0"/>
            </a:br>
            <a:r>
              <a:rPr lang="fr-CA" sz="1800" b="1" dirty="0"/>
              <a:t>M</a:t>
            </a:r>
            <a:r>
              <a:rPr lang="fr-CA" sz="1800" b="1" dirty="0" smtClean="0"/>
              <a:t>inistère </a:t>
            </a:r>
            <a:r>
              <a:rPr lang="fr-CA" sz="1800" b="1" dirty="0"/>
              <a:t>de l’Agriculture, des Pêcheries et de l’Alimentation 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42781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 smtClean="0"/>
              <a:t>Détermination des gagnants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3816424"/>
          </a:xfrm>
        </p:spPr>
        <p:txBody>
          <a:bodyPr/>
          <a:lstStyle/>
          <a:p>
            <a:r>
              <a:rPr lang="fr-CA" dirty="0" smtClean="0"/>
              <a:t>Méthode de la corde</a:t>
            </a:r>
          </a:p>
          <a:p>
            <a:pPr lvl="1"/>
            <a:r>
              <a:rPr lang="fr-CA" dirty="0" smtClean="0"/>
              <a:t>25 pieds avec 50 nœuds</a:t>
            </a:r>
          </a:p>
          <a:p>
            <a:pPr lvl="1"/>
            <a:r>
              <a:rPr lang="fr-CA" dirty="0" smtClean="0"/>
              <a:t>1 interception avec engrais vert = 1 point</a:t>
            </a:r>
          </a:p>
          <a:p>
            <a:pPr lvl="1"/>
            <a:r>
              <a:rPr lang="fr-CA" dirty="0" smtClean="0"/>
              <a:t>Moyenne de 5 comptes pris au hasard dans le champ</a:t>
            </a:r>
          </a:p>
          <a:p>
            <a:r>
              <a:rPr lang="fr-CA" dirty="0" smtClean="0"/>
              <a:t>Max 50 points</a:t>
            </a:r>
          </a:p>
          <a:p>
            <a:r>
              <a:rPr lang="fr-CA" dirty="0" smtClean="0"/>
              <a:t>Ramené en %</a:t>
            </a:r>
          </a:p>
          <a:p>
            <a:pPr lvl="1"/>
            <a:endParaRPr lang="fr-CA" b="1" u="sng" dirty="0" smtClean="0"/>
          </a:p>
          <a:p>
            <a:endParaRPr lang="fr-CA" dirty="0" smtClean="0"/>
          </a:p>
          <a:p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768" cy="685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68" y="0"/>
            <a:ext cx="435523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01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552700"/>
            <a:ext cx="8229600" cy="1143000"/>
          </a:xfrm>
        </p:spPr>
        <p:txBody>
          <a:bodyPr>
            <a:normAutofit/>
          </a:bodyPr>
          <a:lstStyle/>
          <a:p>
            <a:r>
              <a:rPr lang="fr-CA" b="1" dirty="0" smtClean="0"/>
              <a:t>Et les gagnants sont…</a:t>
            </a:r>
            <a:endParaRPr lang="fr-CA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18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03" y="116632"/>
            <a:ext cx="9144000" cy="1143000"/>
          </a:xfrm>
        </p:spPr>
        <p:txBody>
          <a:bodyPr>
            <a:noAutofit/>
          </a:bodyPr>
          <a:lstStyle/>
          <a:p>
            <a:r>
              <a:rPr lang="fr-CA" sz="4000" dirty="0" smtClean="0"/>
              <a:t>3</a:t>
            </a:r>
            <a:r>
              <a:rPr lang="fr-CA" sz="4000" baseline="30000" dirty="0" smtClean="0"/>
              <a:t>e</a:t>
            </a:r>
            <a:r>
              <a:rPr lang="fr-CA" sz="4000" dirty="0" smtClean="0"/>
              <a:t> prix – 200$ Auberge du Lac St-Pierre</a:t>
            </a:r>
            <a:r>
              <a:rPr lang="fr-CA" dirty="0" smtClean="0"/>
              <a:t/>
            </a:r>
            <a:br>
              <a:rPr lang="fr-CA" dirty="0" smtClean="0"/>
            </a:b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2398" y="274559"/>
            <a:ext cx="386148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1" y="69269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000" b="1" dirty="0"/>
              <a:t>Ferme Auger </a:t>
            </a:r>
            <a:r>
              <a:rPr lang="fr-CA" sz="4000" b="1" dirty="0" err="1" smtClean="0"/>
              <a:t>inc.</a:t>
            </a:r>
            <a:endParaRPr lang="fr-CA" sz="4000" b="1" dirty="0" smtClean="0"/>
          </a:p>
          <a:p>
            <a:pPr algn="ctr"/>
            <a:r>
              <a:rPr lang="fr-CA" sz="2000" dirty="0" smtClean="0"/>
              <a:t>95% de couverture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18426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fr-CA" sz="4000" dirty="0" smtClean="0"/>
              <a:t>2</a:t>
            </a:r>
            <a:r>
              <a:rPr lang="fr-CA" sz="4000" baseline="30000" dirty="0" smtClean="0"/>
              <a:t>e</a:t>
            </a:r>
            <a:r>
              <a:rPr lang="fr-CA" sz="4000" dirty="0" smtClean="0"/>
              <a:t> prix </a:t>
            </a:r>
            <a:r>
              <a:rPr lang="fr-CA" sz="4000" dirty="0"/>
              <a:t>–</a:t>
            </a:r>
            <a:r>
              <a:rPr lang="fr-CA" sz="4000" dirty="0" smtClean="0"/>
              <a:t> 300$ Auberge le Baluchon </a:t>
            </a:r>
            <a:br>
              <a:rPr lang="fr-CA" sz="4000" dirty="0" smtClean="0"/>
            </a:br>
            <a:endParaRPr lang="fr-CA" sz="4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45" b="22537"/>
          <a:stretch/>
        </p:blipFill>
        <p:spPr>
          <a:xfrm>
            <a:off x="1547664" y="1797199"/>
            <a:ext cx="6460679" cy="3988271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654199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 smtClean="0"/>
              <a:t>Les T</a:t>
            </a:r>
            <a:r>
              <a:rPr lang="fr-CA" sz="3600" b="1" dirty="0" smtClean="0"/>
              <a:t>erres</a:t>
            </a:r>
            <a:r>
              <a:rPr lang="fr-CA" sz="4000" b="1" dirty="0" smtClean="0"/>
              <a:t> Maraîchères </a:t>
            </a:r>
            <a:r>
              <a:rPr lang="fr-CA" sz="4000" b="1" dirty="0" err="1" smtClean="0"/>
              <a:t>Norvie</a:t>
            </a:r>
            <a:r>
              <a:rPr lang="fr-CA" sz="4000" b="1" dirty="0" smtClean="0"/>
              <a:t> </a:t>
            </a:r>
            <a:endParaRPr lang="fr-CA" sz="4000" b="1" dirty="0" smtClean="0"/>
          </a:p>
          <a:p>
            <a:r>
              <a:rPr lang="fr-CA" sz="2400" dirty="0" smtClean="0"/>
              <a:t>96% de couverture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2097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315305" y="-11578"/>
            <a:ext cx="8445624" cy="77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 smtClean="0"/>
              <a:t>1</a:t>
            </a:r>
            <a:r>
              <a:rPr lang="fr-CA" sz="4000" baseline="30000" dirty="0" smtClean="0"/>
              <a:t>er</a:t>
            </a:r>
            <a:r>
              <a:rPr lang="fr-CA" sz="4000" dirty="0" smtClean="0"/>
              <a:t> prix – 400$ Hôtel </a:t>
            </a:r>
            <a:r>
              <a:rPr lang="fr-CA" sz="4000" dirty="0" err="1" smtClean="0"/>
              <a:t>Sacacomie</a:t>
            </a:r>
            <a:endParaRPr lang="fr-CA" sz="4000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>
          <a:xfrm>
            <a:off x="466181" y="1639674"/>
            <a:ext cx="8244408" cy="430440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473874" y="5579948"/>
            <a:ext cx="2236715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A" dirty="0" smtClean="0"/>
              <a:t>Semé 26 août 2016</a:t>
            </a:r>
            <a:endParaRPr lang="fr-CA" dirty="0"/>
          </a:p>
        </p:txBody>
      </p:sp>
      <p:sp>
        <p:nvSpPr>
          <p:cNvPr id="3" name="Rectangle 2"/>
          <p:cNvSpPr/>
          <p:nvPr/>
        </p:nvSpPr>
        <p:spPr>
          <a:xfrm>
            <a:off x="16385" y="62068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000" b="1" dirty="0"/>
              <a:t>Pierre </a:t>
            </a:r>
            <a:r>
              <a:rPr lang="fr-CA" sz="4000" b="1" dirty="0" err="1"/>
              <a:t>Thiffault</a:t>
            </a:r>
            <a:r>
              <a:rPr lang="fr-CA" sz="4000" b="1" dirty="0"/>
              <a:t> </a:t>
            </a:r>
          </a:p>
          <a:p>
            <a:pPr algn="ctr"/>
            <a:r>
              <a:rPr lang="fr-CA" sz="2400" dirty="0"/>
              <a:t>99</a:t>
            </a:r>
            <a:r>
              <a:rPr lang="fr-CA" sz="2400" dirty="0" smtClean="0"/>
              <a:t>% de couverture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4335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 smtClean="0"/>
              <a:t>Conclusion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Nécessaire de planifier dès la commande hivernale des semences</a:t>
            </a:r>
          </a:p>
          <a:p>
            <a:r>
              <a:rPr lang="fr-CA" dirty="0" smtClean="0"/>
              <a:t>Encore de la réticence à ne pas travailler le sol à l’automne</a:t>
            </a:r>
          </a:p>
          <a:p>
            <a:r>
              <a:rPr lang="fr-CA" u="sng" dirty="0" smtClean="0"/>
              <a:t>À chacun sa formule</a:t>
            </a:r>
            <a:endParaRPr lang="fr-CA" u="sng" dirty="0"/>
          </a:p>
        </p:txBody>
      </p:sp>
    </p:spTree>
    <p:extLst>
      <p:ext uri="{BB962C8B-B14F-4D97-AF65-F5344CB8AC3E}">
        <p14:creationId xmlns:p14="http://schemas.microsoft.com/office/powerpoint/2010/main" val="41377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b="22891"/>
          <a:stretch/>
        </p:blipFill>
        <p:spPr>
          <a:xfrm>
            <a:off x="4068" y="1"/>
            <a:ext cx="9144000" cy="5596830"/>
          </a:xfrm>
          <a:prstGeom prst="rect">
            <a:avLst/>
          </a:prstGeom>
        </p:spPr>
      </p:pic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4068" y="2204864"/>
            <a:ext cx="9148068" cy="2677656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endParaRPr lang="fr-CA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CA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Clientèle:</a:t>
            </a:r>
            <a:r>
              <a:rPr lang="fr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Producteurs agricoles de la Mauricie</a:t>
            </a:r>
          </a:p>
          <a:p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CA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Objectif:</a:t>
            </a:r>
            <a:r>
              <a:rPr lang="fr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Garder les sols couverts durant l’hiver</a:t>
            </a:r>
          </a:p>
          <a:p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CA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Moyen:</a:t>
            </a:r>
            <a:r>
              <a:rPr lang="fr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Engrais verts à la dérobée. Laissés tout l’hiver.</a:t>
            </a:r>
          </a:p>
          <a:p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CA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Prix:</a:t>
            </a:r>
            <a:r>
              <a:rPr lang="fr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Chèques-cadeaux applicables dans des auberges de la Mauricie</a:t>
            </a:r>
          </a:p>
          <a:p>
            <a:endParaRPr lang="fr-C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2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fr-CA" sz="3600" b="1" dirty="0" smtClean="0"/>
              <a:t>Concours </a:t>
            </a:r>
            <a:r>
              <a:rPr lang="fr-CA" sz="4800" b="1" dirty="0" smtClean="0"/>
              <a:t/>
            </a:r>
            <a:br>
              <a:rPr lang="fr-CA" sz="4800" b="1" dirty="0" smtClean="0"/>
            </a:br>
            <a:r>
              <a:rPr lang="fr-CA" sz="4800" b="1" dirty="0" smtClean="0"/>
              <a:t>« Couvert en hiver! »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2557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fr-CA" b="1" dirty="0" smtClean="0"/>
              <a:t>Partenaires financiers</a:t>
            </a:r>
            <a:endParaRPr lang="fr-C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302920" cy="450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72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agrireseau.net/documents/Image_930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" r="8711"/>
          <a:stretch/>
        </p:blipFill>
        <p:spPr bwMode="auto">
          <a:xfrm>
            <a:off x="18707" y="-2887"/>
            <a:ext cx="9125293" cy="578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5" y="3068960"/>
            <a:ext cx="308763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46879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466553" y="836712"/>
            <a:ext cx="8229600" cy="1143000"/>
          </a:xfrm>
        </p:spPr>
        <p:txBody>
          <a:bodyPr>
            <a:normAutofit/>
          </a:bodyPr>
          <a:lstStyle/>
          <a:p>
            <a:r>
              <a:rPr lang="fr-CA" sz="6000" b="1" dirty="0" smtClean="0"/>
              <a:t>Organisation</a:t>
            </a:r>
            <a:endParaRPr lang="fr-CA" sz="6000" b="1" dirty="0"/>
          </a:p>
        </p:txBody>
      </p:sp>
    </p:spTree>
    <p:extLst>
      <p:ext uri="{BB962C8B-B14F-4D97-AF65-F5344CB8AC3E}">
        <p14:creationId xmlns:p14="http://schemas.microsoft.com/office/powerpoint/2010/main" val="216994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Gélinas Bruce\suivi_projets\projets_2016\INPACQm\photos 28 juin\parcelle radis huilleu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9" r="9240"/>
          <a:stretch/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-27384"/>
            <a:ext cx="9577064" cy="5544616"/>
          </a:xfrm>
          <a:solidFill>
            <a:schemeClr val="bg1">
              <a:alpha val="51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CA" sz="4400" b="1" dirty="0" smtClean="0"/>
          </a:p>
          <a:p>
            <a:pPr marL="0" indent="0" algn="ctr">
              <a:buNone/>
            </a:pPr>
            <a:r>
              <a:rPr lang="fr-CA" sz="4800" b="1" dirty="0" smtClean="0"/>
              <a:t>Participation</a:t>
            </a:r>
          </a:p>
          <a:p>
            <a:endParaRPr lang="fr-CA" b="1" dirty="0"/>
          </a:p>
          <a:p>
            <a:pPr lvl="1"/>
            <a:r>
              <a:rPr lang="fr-CA" sz="3600" b="1" dirty="0" smtClean="0"/>
              <a:t>13 inscriptions</a:t>
            </a:r>
          </a:p>
          <a:p>
            <a:pPr lvl="2"/>
            <a:r>
              <a:rPr lang="fr-CA" sz="3200" b="1" dirty="0"/>
              <a:t>2</a:t>
            </a:r>
            <a:r>
              <a:rPr lang="fr-CA" sz="3200" b="1" dirty="0" smtClean="0"/>
              <a:t> n’ont pas semé</a:t>
            </a:r>
          </a:p>
          <a:p>
            <a:pPr lvl="2"/>
            <a:endParaRPr lang="fr-CA" b="1" dirty="0" smtClean="0"/>
          </a:p>
          <a:p>
            <a:pPr lvl="1"/>
            <a:r>
              <a:rPr lang="fr-CA" sz="3600" b="1" dirty="0" smtClean="0"/>
              <a:t>11 champs à évaluer</a:t>
            </a:r>
          </a:p>
          <a:p>
            <a:endParaRPr lang="fr-CA" b="1" dirty="0" smtClean="0"/>
          </a:p>
          <a:p>
            <a:pPr marL="0" indent="0">
              <a:buNone/>
            </a:pP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1940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 smtClean="0"/>
              <a:t>Engrais vert à la dérobée?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2720" y="1497519"/>
            <a:ext cx="8229600" cy="4104456"/>
          </a:xfrm>
        </p:spPr>
        <p:txBody>
          <a:bodyPr/>
          <a:lstStyle/>
          <a:p>
            <a:r>
              <a:rPr lang="fr-CA" dirty="0" smtClean="0"/>
              <a:t>Implantée </a:t>
            </a:r>
            <a:r>
              <a:rPr lang="fr-CA" u="sng" dirty="0" smtClean="0"/>
              <a:t>après</a:t>
            </a:r>
            <a:r>
              <a:rPr lang="fr-CA" dirty="0" smtClean="0"/>
              <a:t> la culture principale</a:t>
            </a:r>
          </a:p>
          <a:p>
            <a:r>
              <a:rPr lang="fr-CA" dirty="0" smtClean="0"/>
              <a:t>Il reste encore de la chaleur utilisable</a:t>
            </a:r>
          </a:p>
          <a:p>
            <a:pPr lvl="1"/>
            <a:r>
              <a:rPr lang="fr-CA" dirty="0" smtClean="0"/>
              <a:t>15 avril – 15 août : 1300 degrés-jours</a:t>
            </a:r>
          </a:p>
          <a:p>
            <a:pPr lvl="1"/>
            <a:r>
              <a:rPr lang="fr-CA" dirty="0" smtClean="0"/>
              <a:t>15 août – 31 octobre  650 degrés-jours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3688" y="3750102"/>
            <a:ext cx="2536893" cy="18849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81" y="3750102"/>
            <a:ext cx="2071619" cy="18870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50102"/>
            <a:ext cx="2016224" cy="188270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20" r="19540"/>
          <a:stretch/>
        </p:blipFill>
        <p:spPr>
          <a:xfrm>
            <a:off x="467544" y="3750103"/>
            <a:ext cx="1737670" cy="188495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5637192"/>
            <a:ext cx="159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Moutarde</a:t>
            </a:r>
            <a:endParaRPr lang="fr-CA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483768" y="5632807"/>
            <a:ext cx="159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Pois</a:t>
            </a:r>
            <a:endParaRPr lang="fr-CA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539563" y="5651956"/>
            <a:ext cx="159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Céréale</a:t>
            </a:r>
            <a:endParaRPr lang="fr-CA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439469" y="5637192"/>
            <a:ext cx="159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Radis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9145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b="1" dirty="0" smtClean="0"/>
              <a:t>Que faire avec la chaleur résiduelle?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De l’azote</a:t>
            </a:r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</p:txBody>
      </p:sp>
      <p:grpSp>
        <p:nvGrpSpPr>
          <p:cNvPr id="7" name="Groupe 6"/>
          <p:cNvGrpSpPr/>
          <p:nvPr/>
        </p:nvGrpSpPr>
        <p:grpSpPr>
          <a:xfrm>
            <a:off x="2627784" y="1340768"/>
            <a:ext cx="5149007" cy="1346145"/>
            <a:chOff x="2627784" y="1340768"/>
            <a:chExt cx="5149007" cy="1346145"/>
          </a:xfrm>
        </p:grpSpPr>
        <p:pic>
          <p:nvPicPr>
            <p:cNvPr id="4098" name="Picture 2" descr="Résultats de recherche d'images pour « rhizobium nodules »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1340768"/>
              <a:ext cx="1940223" cy="1294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584" y="1383737"/>
              <a:ext cx="3012207" cy="130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3761" b="31135"/>
          <a:stretch/>
        </p:blipFill>
        <p:spPr bwMode="auto">
          <a:xfrm>
            <a:off x="3178696" y="2686913"/>
            <a:ext cx="2340869" cy="123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ésultats de recherche d'images pour « roots 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67" y="4822428"/>
            <a:ext cx="1872549" cy="171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4" t="48076" r="1362" b="13370"/>
          <a:stretch/>
        </p:blipFill>
        <p:spPr>
          <a:xfrm>
            <a:off x="3939847" y="3861048"/>
            <a:ext cx="1928297" cy="1346696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323528" y="2924944"/>
            <a:ext cx="822960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 smtClean="0"/>
              <a:t>De l’ombrage</a:t>
            </a:r>
          </a:p>
          <a:p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341784" y="399578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3200" dirty="0"/>
              <a:t>De la </a:t>
            </a:r>
            <a:r>
              <a:rPr lang="fr-CA" sz="3200" dirty="0" err="1"/>
              <a:t>glomaline</a:t>
            </a:r>
            <a:endParaRPr lang="fr-CA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3200" dirty="0"/>
          </a:p>
        </p:txBody>
      </p:sp>
      <p:sp>
        <p:nvSpPr>
          <p:cNvPr id="5" name="Rectangle 4"/>
          <p:cNvSpPr/>
          <p:nvPr/>
        </p:nvSpPr>
        <p:spPr>
          <a:xfrm>
            <a:off x="487895" y="5157192"/>
            <a:ext cx="2362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3200" dirty="0"/>
              <a:t>Des racines</a:t>
            </a:r>
          </a:p>
        </p:txBody>
      </p:sp>
    </p:spTree>
    <p:extLst>
      <p:ext uri="{BB962C8B-B14F-4D97-AF65-F5344CB8AC3E}">
        <p14:creationId xmlns:p14="http://schemas.microsoft.com/office/powerpoint/2010/main" val="41430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1101" y="195173"/>
            <a:ext cx="8229600" cy="1143000"/>
          </a:xfrm>
        </p:spPr>
        <p:txBody>
          <a:bodyPr>
            <a:normAutofit/>
          </a:bodyPr>
          <a:lstStyle/>
          <a:p>
            <a:r>
              <a:rPr lang="fr-CA" dirty="0" smtClean="0"/>
              <a:t>Des racines</a:t>
            </a:r>
            <a:endParaRPr lang="fr-CA" dirty="0"/>
          </a:p>
        </p:txBody>
      </p:sp>
      <p:pic>
        <p:nvPicPr>
          <p:cNvPr id="4" name="Espace réservé du contenu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5"/>
          <a:stretch/>
        </p:blipFill>
        <p:spPr>
          <a:xfrm>
            <a:off x="899592" y="1048855"/>
            <a:ext cx="7704856" cy="4977426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179512" y="1772816"/>
            <a:ext cx="4464496" cy="454541"/>
            <a:chOff x="0" y="2254379"/>
            <a:chExt cx="4932040" cy="454541"/>
          </a:xfrm>
        </p:grpSpPr>
        <p:sp>
          <p:nvSpPr>
            <p:cNvPr id="8" name="ZoneTexte 7"/>
            <p:cNvSpPr txBox="1"/>
            <p:nvPr/>
          </p:nvSpPr>
          <p:spPr>
            <a:xfrm>
              <a:off x="0" y="2254379"/>
              <a:ext cx="3210554" cy="369332"/>
            </a:xfrm>
            <a:prstGeom prst="rect">
              <a:avLst/>
            </a:prstGeom>
            <a:solidFill>
              <a:schemeClr val="accent1">
                <a:alpha val="7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A" dirty="0" smtClean="0"/>
                <a:t>Pas d’érosion….</a:t>
              </a:r>
              <a:endParaRPr lang="fr-CA" dirty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3059832" y="2439045"/>
              <a:ext cx="1872208" cy="2698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3769722" y="3717032"/>
            <a:ext cx="2750308" cy="2817604"/>
            <a:chOff x="3769722" y="3717032"/>
            <a:chExt cx="2750308" cy="2817604"/>
          </a:xfrm>
        </p:grpSpPr>
        <p:sp>
          <p:nvSpPr>
            <p:cNvPr id="13" name="ZoneTexte 12"/>
            <p:cNvSpPr txBox="1"/>
            <p:nvPr/>
          </p:nvSpPr>
          <p:spPr>
            <a:xfrm>
              <a:off x="3769722" y="6165304"/>
              <a:ext cx="275030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fr-CA" dirty="0" smtClean="0"/>
                <a:t>De l’érosion</a:t>
              </a:r>
              <a:endParaRPr lang="fr-CA" dirty="0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 flipH="1" flipV="1">
              <a:off x="4932040" y="3717032"/>
              <a:ext cx="1085050" cy="24482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/>
          <p:cNvGrpSpPr/>
          <p:nvPr/>
        </p:nvGrpSpPr>
        <p:grpSpPr>
          <a:xfrm>
            <a:off x="6267254" y="620688"/>
            <a:ext cx="2750308" cy="1370842"/>
            <a:chOff x="6142172" y="1068203"/>
            <a:chExt cx="2750308" cy="1370842"/>
          </a:xfrm>
        </p:grpSpPr>
        <p:sp>
          <p:nvSpPr>
            <p:cNvPr id="15" name="ZoneTexte 14"/>
            <p:cNvSpPr txBox="1"/>
            <p:nvPr/>
          </p:nvSpPr>
          <p:spPr>
            <a:xfrm>
              <a:off x="6142172" y="1068203"/>
              <a:ext cx="275030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fr-CA" dirty="0" smtClean="0"/>
                <a:t>De l’érosion!</a:t>
              </a:r>
              <a:endParaRPr lang="fr-CA" dirty="0"/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H="1">
              <a:off x="6597692" y="1437535"/>
              <a:ext cx="134548" cy="10015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21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4096"/>
          </a:xfrm>
        </p:spPr>
        <p:txBody>
          <a:bodyPr/>
          <a:lstStyle/>
          <a:p>
            <a:r>
              <a:rPr lang="fr-CA" b="1" dirty="0" smtClean="0"/>
              <a:t>Les participants ont semé…</a:t>
            </a:r>
            <a:endParaRPr lang="fr-CA" b="1" dirty="0"/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77268"/>
              </p:ext>
            </p:extLst>
          </p:nvPr>
        </p:nvGraphicFramePr>
        <p:xfrm>
          <a:off x="179512" y="1700808"/>
          <a:ext cx="8892485" cy="1008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0355"/>
                <a:gridCol w="1270355"/>
                <a:gridCol w="1270355"/>
                <a:gridCol w="1270355"/>
                <a:gridCol w="1270355"/>
                <a:gridCol w="1270355"/>
                <a:gridCol w="1270355"/>
              </a:tblGrid>
              <a:tr h="573703"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radis</a:t>
                      </a:r>
                      <a:endParaRPr lang="fr-CA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orge</a:t>
                      </a:r>
                      <a:endParaRPr lang="fr-CA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avoine</a:t>
                      </a:r>
                      <a:endParaRPr lang="fr-CA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vesce </a:t>
                      </a:r>
                      <a:endParaRPr lang="fr-CA" sz="20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fr-CA" sz="2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velue</a:t>
                      </a:r>
                      <a:endParaRPr lang="fr-CA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trèfle</a:t>
                      </a:r>
                      <a:endParaRPr lang="fr-CA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raygrass</a:t>
                      </a:r>
                      <a:endParaRPr lang="fr-CA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pois</a:t>
                      </a:r>
                      <a:endParaRPr lang="fr-CA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390892"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864584"/>
              </p:ext>
            </p:extLst>
          </p:nvPr>
        </p:nvGraphicFramePr>
        <p:xfrm>
          <a:off x="3121706" y="5229200"/>
          <a:ext cx="3024336" cy="864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168"/>
                <a:gridCol w="1512168"/>
              </a:tblGrid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En mélange</a:t>
                      </a:r>
                      <a:endParaRPr lang="fr-CA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b="1" i="0" u="none" strike="noStrike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Pur</a:t>
                      </a:r>
                      <a:endParaRPr lang="fr-CA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u="none" strike="noStrike">
                          <a:effectLst/>
                        </a:rPr>
                        <a:t>8</a:t>
                      </a:r>
                      <a:endParaRPr lang="fr-CA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2000" u="none" strike="noStrike" dirty="0">
                          <a:effectLst/>
                        </a:rPr>
                        <a:t>3</a:t>
                      </a:r>
                      <a:endParaRPr lang="fr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1275608" cy="2100846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-2684" r="16611" b="4492"/>
          <a:stretch/>
        </p:blipFill>
        <p:spPr bwMode="auto">
          <a:xfrm>
            <a:off x="1468094" y="2636912"/>
            <a:ext cx="1206701" cy="217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64" y="2708921"/>
            <a:ext cx="1284102" cy="210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67" y="2708920"/>
            <a:ext cx="1316415" cy="210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2" y="2708920"/>
            <a:ext cx="1207479" cy="210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"/>
          <a:stretch/>
        </p:blipFill>
        <p:spPr bwMode="auto">
          <a:xfrm>
            <a:off x="6499561" y="2708921"/>
            <a:ext cx="1312801" cy="210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2" y="2708919"/>
            <a:ext cx="1260000" cy="210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9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3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4|0.1|0.2|0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307</Words>
  <Application>Microsoft Office PowerPoint</Application>
  <PresentationFormat>Affichage à l'écran (4:3)</PresentationFormat>
  <Paragraphs>85</Paragraphs>
  <Slides>15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Couvert en hiver!   Concours de cultures de couverture Les résultats  15 décembre 2016    Bruce Gélinas, agronome Direction régionale de la Mauricie Ministère de l’Agriculture, des Pêcheries et de l’Alimentation </vt:lpstr>
      <vt:lpstr>Concours  « Couvert en hiver! »</vt:lpstr>
      <vt:lpstr>Partenaires financiers</vt:lpstr>
      <vt:lpstr>Organisation</vt:lpstr>
      <vt:lpstr>Présentation PowerPoint</vt:lpstr>
      <vt:lpstr>Engrais vert à la dérobée?</vt:lpstr>
      <vt:lpstr>Que faire avec la chaleur résiduelle?</vt:lpstr>
      <vt:lpstr>Des racines</vt:lpstr>
      <vt:lpstr>Les participants ont semé…</vt:lpstr>
      <vt:lpstr>Détermination des gagnants</vt:lpstr>
      <vt:lpstr>Et les gagnants sont…</vt:lpstr>
      <vt:lpstr>3e prix – 200$ Auberge du Lac St-Pierre </vt:lpstr>
      <vt:lpstr>2e prix – 300$ Auberge le Baluchon  </vt:lpstr>
      <vt:lpstr>Présentation PowerPoint</vt:lpstr>
      <vt:lpstr>Conclusion</vt:lpstr>
    </vt:vector>
  </TitlesOfParts>
  <Company>Ministère du Conseil exécutif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Gosselin, Jérôme</dc:creator>
  <cp:lastModifiedBy>Gélinas Bruce (DRM) (Trois-Rivières)</cp:lastModifiedBy>
  <cp:revision>151</cp:revision>
  <dcterms:created xsi:type="dcterms:W3CDTF">2015-03-09T18:12:29Z</dcterms:created>
  <dcterms:modified xsi:type="dcterms:W3CDTF">2016-12-13T15:39:11Z</dcterms:modified>
</cp:coreProperties>
</file>