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charts/style15.xml" ContentType="application/vnd.ms-office.chartstyl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rawings/drawing2.xml" ContentType="application/vnd.openxmlformats-officedocument.drawingml.chartshapes+xml"/>
  <Override PartName="/ppt/charts/colors6.xml" ContentType="application/vnd.ms-office.chartcolor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charts/style11.xml" ContentType="application/vnd.ms-office.chartstyl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charts/colors12.xml" ContentType="application/vnd.ms-office.chartcolorstyl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charts/chart20.xml" ContentType="application/vnd.openxmlformats-officedocument.drawingml.chart+xml"/>
  <Override PartName="/ppt/charts/style9.xml" ContentType="application/vnd.ms-office.chartstyle+xml"/>
  <Override PartName="/ppt/charts/chart3.xml" ContentType="application/vnd.openxmlformats-officedocument.drawingml.chart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drawings/drawing7.xml" ContentType="application/vnd.openxmlformats-officedocument.drawingml.chartshapes+xml"/>
  <Override PartName="/ppt/charts/style5.xml" ContentType="application/vnd.ms-office.chartstyl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charts/style12.xml" ContentType="application/vnd.ms-office.chartstyle+xml"/>
  <Override PartName="/ppt/charts/colors7.xml" ContentType="application/vnd.ms-office.chartcolor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charts/colors13.xml" ContentType="application/vnd.ms-office.chartcolorstyle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charts/style8.xml" ContentType="application/vnd.ms-office.chartstyl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drawings/drawing8.xml" ContentType="application/vnd.openxmlformats-officedocument.drawingml.chartshapes+xml"/>
  <Override PartName="/ppt/charts/style6.xml" ContentType="application/vnd.ms-office.chartstyle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rawings/drawing4.xml" ContentType="application/vnd.openxmlformats-officedocument.drawingml.chartshapes+xml"/>
  <Override PartName="/ppt/charts/colors8.xml" ContentType="application/vnd.ms-office.chartcolorstyl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charts/style13.xml" ContentType="application/vnd.ms-office.chart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Override3.xml" ContentType="application/vnd.openxmlformats-officedocument.themeOverride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charts/chart15.xml" ContentType="application/vnd.openxmlformats-officedocument.drawingml.chart+xml"/>
  <Override PartName="/ppt/charts/colors14.xml" ContentType="application/vnd.ms-office.chartcolorstyl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charts/colors10.xml" ContentType="application/vnd.ms-office.chartcolorstyle+xml"/>
  <Override PartName="/ppt/charts/style7.xml" ContentType="application/vnd.ms-office.chartstyl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rawings/drawing5.xml" ContentType="application/vnd.openxmlformats-officedocument.drawingml.chartshapes+xml"/>
  <Override PartName="/ppt/charts/style3.xml" ContentType="application/vnd.ms-office.chartstyl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olors9.xml" ContentType="application/vnd.ms-office.chartcolorstyle+xml"/>
  <Override PartName="/ppt/charts/style14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charts/chart16.xml" ContentType="application/vnd.openxmlformats-officedocument.drawingml.chart+xml"/>
  <Override PartName="/ppt/charts/colors15.xml" ContentType="application/vnd.ms-office.chartcolorstyle+xml"/>
  <Override PartName="/ppt/charts/colors5.xml" ContentType="application/vnd.ms-office.chartcolorstyle+xml"/>
  <Override PartName="/ppt/charts/style10.xml" ContentType="application/vnd.ms-office.chart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12.xml" ContentType="application/vnd.openxmlformats-officedocument.drawingml.chart+xml"/>
  <Override PartName="/ppt/comments/comment3.xml" ContentType="application/vnd.openxmlformats-officedocument.presentationml.comments+xml"/>
  <Override PartName="/ppt/charts/colors1.xml" ContentType="application/vnd.ms-office.chartcolorstyle+xml"/>
  <Override PartName="/ppt/charts/colors1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51"/>
  </p:notesMasterIdLst>
  <p:sldIdLst>
    <p:sldId id="264" r:id="rId4"/>
    <p:sldId id="296" r:id="rId5"/>
    <p:sldId id="273" r:id="rId6"/>
    <p:sldId id="327" r:id="rId7"/>
    <p:sldId id="276" r:id="rId8"/>
    <p:sldId id="361" r:id="rId9"/>
    <p:sldId id="280" r:id="rId10"/>
    <p:sldId id="341" r:id="rId11"/>
    <p:sldId id="342" r:id="rId12"/>
    <p:sldId id="355" r:id="rId13"/>
    <p:sldId id="356" r:id="rId14"/>
    <p:sldId id="287" r:id="rId15"/>
    <p:sldId id="358" r:id="rId16"/>
    <p:sldId id="359" r:id="rId17"/>
    <p:sldId id="360" r:id="rId18"/>
    <p:sldId id="320" r:id="rId19"/>
    <p:sldId id="332" r:id="rId20"/>
    <p:sldId id="324" r:id="rId21"/>
    <p:sldId id="291" r:id="rId22"/>
    <p:sldId id="292" r:id="rId23"/>
    <p:sldId id="309" r:id="rId24"/>
    <p:sldId id="357" r:id="rId25"/>
    <p:sldId id="293" r:id="rId26"/>
    <p:sldId id="353" r:id="rId27"/>
    <p:sldId id="354" r:id="rId28"/>
    <p:sldId id="337" r:id="rId29"/>
    <p:sldId id="338" r:id="rId30"/>
    <p:sldId id="325" r:id="rId31"/>
    <p:sldId id="343" r:id="rId32"/>
    <p:sldId id="344" r:id="rId33"/>
    <p:sldId id="350" r:id="rId34"/>
    <p:sldId id="351" r:id="rId35"/>
    <p:sldId id="352" r:id="rId36"/>
    <p:sldId id="297" r:id="rId37"/>
    <p:sldId id="333" r:id="rId38"/>
    <p:sldId id="323" r:id="rId39"/>
    <p:sldId id="334" r:id="rId40"/>
    <p:sldId id="345" r:id="rId41"/>
    <p:sldId id="346" r:id="rId42"/>
    <p:sldId id="347" r:id="rId43"/>
    <p:sldId id="349" r:id="rId44"/>
    <p:sldId id="348" r:id="rId45"/>
    <p:sldId id="302" r:id="rId46"/>
    <p:sldId id="303" r:id="rId47"/>
    <p:sldId id="304" r:id="rId48"/>
    <p:sldId id="326" r:id="rId49"/>
    <p:sldId id="305" r:id="rId5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e-Lynn lejeune" initials="Fl" lastIdx="2" clrIdx="0">
    <p:extLst>
      <p:ext uri="{19B8F6BF-5375-455C-9EA6-DF929625EA0E}">
        <p15:presenceInfo xmlns:p15="http://schemas.microsoft.com/office/powerpoint/2012/main" xmlns="" userId="S-1-5-21-1343024091-1364589140-725345543-11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5E8CF"/>
    <a:srgbClr val="000000"/>
    <a:srgbClr val="F5D5CF"/>
    <a:srgbClr val="41492C"/>
    <a:srgbClr val="94B8DC"/>
    <a:srgbClr val="3366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660" autoAdjust="0"/>
    <p:restoredTop sz="90449" autoAdjust="0"/>
  </p:normalViewPr>
  <p:slideViewPr>
    <p:cSldViewPr snapToGrid="0">
      <p:cViewPr varScale="1">
        <p:scale>
          <a:sx n="66" d="100"/>
          <a:sy n="66" d="100"/>
        </p:scale>
        <p:origin x="-384" y="-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fpccq-file\Data%20Commerce\BD\Offre-Demande\OD_Ma&#239;s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oleObject" Target="file:///\\fpccq-file\Info%20March&#233;\Conf&#233;rence\2015-2016\Base%20et%20prix%20locaux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oleObject" Target="file:///\\fpccq-file\Info%20March&#233;\Conf&#233;rence\2015-2016\Base%20et%20prix%20locaux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oleObject" Target="file:///\\fpccq-file\Info%20March&#233;\Conf&#233;rence\2015-2016\Base%20et%20prix%20locaux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openxmlformats.org/officeDocument/2006/relationships/chartUserShapes" Target="../drawings/drawing2.xml"/><Relationship Id="rId1" Type="http://schemas.openxmlformats.org/officeDocument/2006/relationships/oleObject" Target="file:///\\fpccq-file\Data%20Commerce\BD\Ecoulements\&#201;coulements_Base%20de%20donn&#233;es\Livraison_stocks.xlsx" TargetMode="External"/><Relationship Id="rId4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\\fpccq-file\Data%20Commerce\BD\Ecoulements\&#201;coulements_Base%20de%20donn&#233;es\Livraison_stocks.xlsx" TargetMode="External"/><Relationship Id="rId1" Type="http://schemas.openxmlformats.org/officeDocument/2006/relationships/themeOverride" Target="../theme/themeOverride3.xml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Style" Target="style13.xml"/><Relationship Id="rId2" Type="http://schemas.microsoft.com/office/2011/relationships/chartColorStyle" Target="colors13.xml"/><Relationship Id="rId1" Type="http://schemas.openxmlformats.org/officeDocument/2006/relationships/oleObject" Target="file:///\\fpccq-file\Info%20March&#233;\Conf&#233;rence\2015-2016\Base%20et%20prix%20locaux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Style" Target="style14.xml"/><Relationship Id="rId2" Type="http://schemas.microsoft.com/office/2011/relationships/chartColorStyle" Target="colors14.xml"/><Relationship Id="rId1" Type="http://schemas.openxmlformats.org/officeDocument/2006/relationships/oleObject" Target="file:///\\fpccq-file\Info%20March&#233;\Conf&#233;rence\2015-2016\Base%20et%20prix%20locaux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Style" Target="style15.xml"/><Relationship Id="rId2" Type="http://schemas.microsoft.com/office/2011/relationships/chartColorStyle" Target="colors15.xml"/><Relationship Id="rId1" Type="http://schemas.openxmlformats.org/officeDocument/2006/relationships/oleObject" Target="file:///\\fpccq-file\Info%20March&#233;\Conf&#233;rence\2015-2016\Base%20et%20prix%20locaux.xlsx" TargetMode="Externa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\\fpccq-file\Data%20Commerce\BD\Ecoulements\&#201;coulements_Base%20de%20donn&#233;es\Plan%20conjoint_master.xlsx" TargetMode="Externa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\\fpccq-file\Data%20Commerce\BD\Ecoulements\&#201;coulements_Base%20de%20donn&#233;es\Plan%20conjoint_master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fpccq-file\Data%20Commerce\BD\Offre-Demande\OD_Ma&#239;s.xlsx" TargetMode="Externa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\\fpccq-file\Data%20Commerce\BD\Ecoulements\&#201;coulements_Base%20de%20donn&#233;es\Plan%20conjoint_master.xlsx" TargetMode="Externa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\\fpccq-file\Data%20Commerce\BD\Ecoulements\&#201;coulements_Base%20de%20donn&#233;es\Livraison_stocks.xlsx" TargetMode="Externa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oleObject" Target="file:///\\fpccq-file\Data%20Commerce\BD\Ecoulements\&#201;coulements_Base%20de%20donn&#233;es\Livraison_stock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Feuille_Microsoft_Office_Excel1.xlsx"/><Relationship Id="rId4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oleObject" Target="file:///\\fpccq-file\Data%20Commerce\BD\&#201;thanol\Stocks%20et%20productions.xlsx" TargetMode="External"/><Relationship Id="rId1" Type="http://schemas.openxmlformats.org/officeDocument/2006/relationships/themeOverride" Target="../theme/themeOverride1.xml"/><Relationship Id="rId4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oleObject" Target="file:///\\fpccq-file\Data%20Commerce\BD\&#201;thanol\Stocks%20et%20productions.xlsx" TargetMode="External"/><Relationship Id="rId1" Type="http://schemas.openxmlformats.org/officeDocument/2006/relationships/themeOverride" Target="../theme/themeOverride2.xml"/><Relationship Id="rId4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file:///\\fpccq-file\Data%20Commerce\BD\Offre-Demande\OD_Soya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file:///\\fpccq-file\Data%20Commerce\BD\Offre-Demande\OD_Soy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fpccq-file\Data%20Commerce\BD\Offre-Demande\OD_Soya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oleObject" Target="file:///\\fpccq-file\Info%20March&#233;\Conf&#233;rence\2015-2016\&#201;volution%20du%20tx%20&#224;%20mid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ln>
              <a:noFill/>
            </a:ln>
          </c:spPr>
          <c:dPt>
            <c:idx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</c:dPt>
          <c:dPt>
            <c:idx val="1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</c:dPt>
          <c:dPt>
            <c:idx val="2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</c:dPt>
          <c:dPt>
            <c:idx val="3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</c:dPt>
          <c:dPt>
            <c:idx val="4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0.21124988594413763"/>
                  <c:y val="6.8177305096405891E-2"/>
                </c:manualLayout>
              </c:layout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9232987247767999"/>
                  <c:y val="-0.36757228120409813"/>
                </c:manualLayout>
              </c:layout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20366174379839511"/>
                  <c:y val="-0.3252384582488892"/>
                </c:manualLayout>
              </c:layout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5199320204585881"/>
                  <c:y val="3.2002677425952454E-2"/>
                </c:manualLayout>
              </c:layout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CatName val="1"/>
            <c:showPercent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'Graph Maïs'!$B$174:$F$174</c:f>
              <c:strCache>
                <c:ptCount val="5"/>
                <c:pt idx="0">
                  <c:v>USA</c:v>
                </c:pt>
                <c:pt idx="1">
                  <c:v>Argentine</c:v>
                </c:pt>
                <c:pt idx="2">
                  <c:v>Brésil</c:v>
                </c:pt>
                <c:pt idx="3">
                  <c:v>Ukraine</c:v>
                </c:pt>
                <c:pt idx="4">
                  <c:v>Autres</c:v>
                </c:pt>
              </c:strCache>
            </c:strRef>
          </c:cat>
          <c:val>
            <c:numRef>
              <c:f>'Graph Maïs'!$B$175:$F$175</c:f>
              <c:numCache>
                <c:formatCode>0.0</c:formatCode>
                <c:ptCount val="5"/>
                <c:pt idx="0" formatCode="0.00">
                  <c:v>47.36</c:v>
                </c:pt>
                <c:pt idx="1">
                  <c:v>17</c:v>
                </c:pt>
                <c:pt idx="2">
                  <c:v>32</c:v>
                </c:pt>
                <c:pt idx="3" formatCode="0.00">
                  <c:v>19.8</c:v>
                </c:pt>
                <c:pt idx="4" formatCode="0.00">
                  <c:v>20.680000000000007</c:v>
                </c:pt>
              </c:numCache>
            </c:numRef>
          </c:val>
        </c:ser>
        <c:dLbls/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hart>
    <c:autoTitleDeleted val="1"/>
    <c:plotArea>
      <c:layout/>
      <c:lineChart>
        <c:grouping val="standard"/>
        <c:ser>
          <c:idx val="0"/>
          <c:order val="0"/>
          <c:tx>
            <c:v>Toutes régions</c:v>
          </c:tx>
          <c:spPr>
            <a:ln w="38100" cap="rnd">
              <a:solidFill>
                <a:schemeClr val="accent6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'Maïs MR'!$S$77:$S$123</c:f>
              <c:numCache>
                <c:formatCode>m/d/yyyy</c:formatCode>
                <c:ptCount val="47"/>
                <c:pt idx="0">
                  <c:v>42016</c:v>
                </c:pt>
                <c:pt idx="1">
                  <c:v>42023</c:v>
                </c:pt>
                <c:pt idx="2">
                  <c:v>42030</c:v>
                </c:pt>
                <c:pt idx="3">
                  <c:v>42037</c:v>
                </c:pt>
                <c:pt idx="4">
                  <c:v>42044</c:v>
                </c:pt>
                <c:pt idx="5">
                  <c:v>42051</c:v>
                </c:pt>
                <c:pt idx="6">
                  <c:v>42058</c:v>
                </c:pt>
                <c:pt idx="7">
                  <c:v>42065</c:v>
                </c:pt>
                <c:pt idx="8">
                  <c:v>42072</c:v>
                </c:pt>
                <c:pt idx="9">
                  <c:v>42079</c:v>
                </c:pt>
                <c:pt idx="10">
                  <c:v>42086</c:v>
                </c:pt>
                <c:pt idx="11">
                  <c:v>42093</c:v>
                </c:pt>
                <c:pt idx="12">
                  <c:v>42100</c:v>
                </c:pt>
                <c:pt idx="13">
                  <c:v>42107</c:v>
                </c:pt>
                <c:pt idx="14">
                  <c:v>42114</c:v>
                </c:pt>
                <c:pt idx="15">
                  <c:v>42121</c:v>
                </c:pt>
                <c:pt idx="16">
                  <c:v>42128</c:v>
                </c:pt>
                <c:pt idx="17">
                  <c:v>42135</c:v>
                </c:pt>
                <c:pt idx="18">
                  <c:v>42142</c:v>
                </c:pt>
                <c:pt idx="19">
                  <c:v>42149</c:v>
                </c:pt>
                <c:pt idx="20">
                  <c:v>42156</c:v>
                </c:pt>
                <c:pt idx="21">
                  <c:v>42163</c:v>
                </c:pt>
                <c:pt idx="22">
                  <c:v>42170</c:v>
                </c:pt>
                <c:pt idx="23">
                  <c:v>42177</c:v>
                </c:pt>
                <c:pt idx="24">
                  <c:v>42184</c:v>
                </c:pt>
                <c:pt idx="25">
                  <c:v>42191</c:v>
                </c:pt>
                <c:pt idx="26">
                  <c:v>42198</c:v>
                </c:pt>
                <c:pt idx="27">
                  <c:v>42205</c:v>
                </c:pt>
                <c:pt idx="28">
                  <c:v>42212</c:v>
                </c:pt>
                <c:pt idx="29">
                  <c:v>42219</c:v>
                </c:pt>
                <c:pt idx="30">
                  <c:v>42226</c:v>
                </c:pt>
                <c:pt idx="31">
                  <c:v>42233</c:v>
                </c:pt>
                <c:pt idx="32">
                  <c:v>42240</c:v>
                </c:pt>
                <c:pt idx="33">
                  <c:v>42247</c:v>
                </c:pt>
                <c:pt idx="34">
                  <c:v>42254</c:v>
                </c:pt>
                <c:pt idx="35">
                  <c:v>42261</c:v>
                </c:pt>
                <c:pt idx="36">
                  <c:v>42268</c:v>
                </c:pt>
                <c:pt idx="37">
                  <c:v>42275</c:v>
                </c:pt>
                <c:pt idx="38">
                  <c:v>42282</c:v>
                </c:pt>
                <c:pt idx="39">
                  <c:v>42289</c:v>
                </c:pt>
                <c:pt idx="40">
                  <c:v>42296</c:v>
                </c:pt>
                <c:pt idx="41">
                  <c:v>42303</c:v>
                </c:pt>
                <c:pt idx="42">
                  <c:v>42310</c:v>
                </c:pt>
                <c:pt idx="43">
                  <c:v>42317</c:v>
                </c:pt>
                <c:pt idx="44">
                  <c:v>42324</c:v>
                </c:pt>
                <c:pt idx="45">
                  <c:v>42331</c:v>
                </c:pt>
                <c:pt idx="46">
                  <c:v>42338</c:v>
                </c:pt>
              </c:numCache>
            </c:numRef>
          </c:cat>
          <c:val>
            <c:numRef>
              <c:f>'Maïs MR'!$V$77:$V$123</c:f>
              <c:numCache>
                <c:formatCode>0</c:formatCode>
                <c:ptCount val="47"/>
                <c:pt idx="0">
                  <c:v>201.20916515426495</c:v>
                </c:pt>
                <c:pt idx="1">
                  <c:v>188.91</c:v>
                </c:pt>
                <c:pt idx="2">
                  <c:v>195.34161272448105</c:v>
                </c:pt>
                <c:pt idx="3">
                  <c:v>199.86016359918199</c:v>
                </c:pt>
                <c:pt idx="4">
                  <c:v>198.43728498141408</c:v>
                </c:pt>
                <c:pt idx="5">
                  <c:v>198.35949726775959</c:v>
                </c:pt>
                <c:pt idx="6">
                  <c:v>198.76621542940322</c:v>
                </c:pt>
                <c:pt idx="7">
                  <c:v>200.53896396396397</c:v>
                </c:pt>
                <c:pt idx="8">
                  <c:v>195.59349971163738</c:v>
                </c:pt>
                <c:pt idx="9">
                  <c:v>195.46201938610665</c:v>
                </c:pt>
                <c:pt idx="10">
                  <c:v>199.61079710475988</c:v>
                </c:pt>
                <c:pt idx="11">
                  <c:v>195.89389204545455</c:v>
                </c:pt>
                <c:pt idx="12">
                  <c:v>#N/A</c:v>
                </c:pt>
                <c:pt idx="13">
                  <c:v>196.76907046476757</c:v>
                </c:pt>
                <c:pt idx="14">
                  <c:v>189.48694599627561</c:v>
                </c:pt>
                <c:pt idx="15">
                  <c:v>#N/A</c:v>
                </c:pt>
                <c:pt idx="16">
                  <c:v>186.4209489051095</c:v>
                </c:pt>
                <c:pt idx="17">
                  <c:v>179.73430278884459</c:v>
                </c:pt>
                <c:pt idx="18">
                  <c:v>182.91</c:v>
                </c:pt>
                <c:pt idx="19">
                  <c:v>#N/A</c:v>
                </c:pt>
                <c:pt idx="20">
                  <c:v>182.90713055954086</c:v>
                </c:pt>
                <c:pt idx="21">
                  <c:v>#N/A</c:v>
                </c:pt>
                <c:pt idx="22">
                  <c:v>187.63413793103447</c:v>
                </c:pt>
                <c:pt idx="23">
                  <c:v>195.01662657847265</c:v>
                </c:pt>
                <c:pt idx="24">
                  <c:v>200.55188075742078</c:v>
                </c:pt>
                <c:pt idx="25">
                  <c:v>205.13519993727459</c:v>
                </c:pt>
                <c:pt idx="26">
                  <c:v>209.11396605484978</c:v>
                </c:pt>
                <c:pt idx="27">
                  <c:v>204.46232441471574</c:v>
                </c:pt>
                <c:pt idx="28">
                  <c:v>198.9147169811321</c:v>
                </c:pt>
                <c:pt idx="29">
                  <c:v>197.79306068601582</c:v>
                </c:pt>
                <c:pt idx="30">
                  <c:v>200.67257478632479</c:v>
                </c:pt>
                <c:pt idx="31">
                  <c:v>197.62897289586306</c:v>
                </c:pt>
                <c:pt idx="32">
                  <c:v>198.36188043963884</c:v>
                </c:pt>
                <c:pt idx="33">
                  <c:v>200.81880455407969</c:v>
                </c:pt>
                <c:pt idx="34">
                  <c:v>196.68584958217269</c:v>
                </c:pt>
                <c:pt idx="35">
                  <c:v>200.82483897202556</c:v>
                </c:pt>
                <c:pt idx="36">
                  <c:v>207.11546177820972</c:v>
                </c:pt>
                <c:pt idx="37">
                  <c:v>200.71209718670079</c:v>
                </c:pt>
                <c:pt idx="38">
                  <c:v>199.73775864298648</c:v>
                </c:pt>
                <c:pt idx="39">
                  <c:v>197.54271631517824</c:v>
                </c:pt>
                <c:pt idx="40">
                  <c:v>193.21017619731089</c:v>
                </c:pt>
                <c:pt idx="41">
                  <c:v>190.21350494456729</c:v>
                </c:pt>
                <c:pt idx="42">
                  <c:v>190.94749115814199</c:v>
                </c:pt>
                <c:pt idx="43">
                  <c:v>183.61888579451173</c:v>
                </c:pt>
                <c:pt idx="44">
                  <c:v>185.77038083073029</c:v>
                </c:pt>
                <c:pt idx="45">
                  <c:v>183.34937280617774</c:v>
                </c:pt>
                <c:pt idx="46">
                  <c:v>195.91</c:v>
                </c:pt>
              </c:numCache>
            </c:numRef>
          </c:val>
        </c:ser>
        <c:ser>
          <c:idx val="1"/>
          <c:order val="1"/>
          <c:tx>
            <c:strRef>
              <c:f>'Maïs MR'!$W$4:$Y$4</c:f>
              <c:strCache>
                <c:ptCount val="1"/>
                <c:pt idx="0">
                  <c:v>Mauricie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'Maïs MR'!$S$77:$S$123</c:f>
              <c:numCache>
                <c:formatCode>m/d/yyyy</c:formatCode>
                <c:ptCount val="47"/>
                <c:pt idx="0">
                  <c:v>42016</c:v>
                </c:pt>
                <c:pt idx="1">
                  <c:v>42023</c:v>
                </c:pt>
                <c:pt idx="2">
                  <c:v>42030</c:v>
                </c:pt>
                <c:pt idx="3">
                  <c:v>42037</c:v>
                </c:pt>
                <c:pt idx="4">
                  <c:v>42044</c:v>
                </c:pt>
                <c:pt idx="5">
                  <c:v>42051</c:v>
                </c:pt>
                <c:pt idx="6">
                  <c:v>42058</c:v>
                </c:pt>
                <c:pt idx="7">
                  <c:v>42065</c:v>
                </c:pt>
                <c:pt idx="8">
                  <c:v>42072</c:v>
                </c:pt>
                <c:pt idx="9">
                  <c:v>42079</c:v>
                </c:pt>
                <c:pt idx="10">
                  <c:v>42086</c:v>
                </c:pt>
                <c:pt idx="11">
                  <c:v>42093</c:v>
                </c:pt>
                <c:pt idx="12">
                  <c:v>42100</c:v>
                </c:pt>
                <c:pt idx="13">
                  <c:v>42107</c:v>
                </c:pt>
                <c:pt idx="14">
                  <c:v>42114</c:v>
                </c:pt>
                <c:pt idx="15">
                  <c:v>42121</c:v>
                </c:pt>
                <c:pt idx="16">
                  <c:v>42128</c:v>
                </c:pt>
                <c:pt idx="17">
                  <c:v>42135</c:v>
                </c:pt>
                <c:pt idx="18">
                  <c:v>42142</c:v>
                </c:pt>
                <c:pt idx="19">
                  <c:v>42149</c:v>
                </c:pt>
                <c:pt idx="20">
                  <c:v>42156</c:v>
                </c:pt>
                <c:pt idx="21">
                  <c:v>42163</c:v>
                </c:pt>
                <c:pt idx="22">
                  <c:v>42170</c:v>
                </c:pt>
                <c:pt idx="23">
                  <c:v>42177</c:v>
                </c:pt>
                <c:pt idx="24">
                  <c:v>42184</c:v>
                </c:pt>
                <c:pt idx="25">
                  <c:v>42191</c:v>
                </c:pt>
                <c:pt idx="26">
                  <c:v>42198</c:v>
                </c:pt>
                <c:pt idx="27">
                  <c:v>42205</c:v>
                </c:pt>
                <c:pt idx="28">
                  <c:v>42212</c:v>
                </c:pt>
                <c:pt idx="29">
                  <c:v>42219</c:v>
                </c:pt>
                <c:pt idx="30">
                  <c:v>42226</c:v>
                </c:pt>
                <c:pt idx="31">
                  <c:v>42233</c:v>
                </c:pt>
                <c:pt idx="32">
                  <c:v>42240</c:v>
                </c:pt>
                <c:pt idx="33">
                  <c:v>42247</c:v>
                </c:pt>
                <c:pt idx="34">
                  <c:v>42254</c:v>
                </c:pt>
                <c:pt idx="35">
                  <c:v>42261</c:v>
                </c:pt>
                <c:pt idx="36">
                  <c:v>42268</c:v>
                </c:pt>
                <c:pt idx="37">
                  <c:v>42275</c:v>
                </c:pt>
                <c:pt idx="38">
                  <c:v>42282</c:v>
                </c:pt>
                <c:pt idx="39">
                  <c:v>42289</c:v>
                </c:pt>
                <c:pt idx="40">
                  <c:v>42296</c:v>
                </c:pt>
                <c:pt idx="41">
                  <c:v>42303</c:v>
                </c:pt>
                <c:pt idx="42">
                  <c:v>42310</c:v>
                </c:pt>
                <c:pt idx="43">
                  <c:v>42317</c:v>
                </c:pt>
                <c:pt idx="44">
                  <c:v>42324</c:v>
                </c:pt>
                <c:pt idx="45">
                  <c:v>42331</c:v>
                </c:pt>
                <c:pt idx="46">
                  <c:v>42338</c:v>
                </c:pt>
              </c:numCache>
            </c:numRef>
          </c:cat>
          <c:val>
            <c:numRef>
              <c:f>'Maïs MR'!$Y$77:$Y$123</c:f>
              <c:numCache>
                <c:formatCode>0</c:formatCode>
                <c:ptCount val="47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200</c:v>
                </c:pt>
                <c:pt idx="7">
                  <c:v>#N/A</c:v>
                </c:pt>
                <c:pt idx="8">
                  <c:v>#N/A</c:v>
                </c:pt>
                <c:pt idx="9">
                  <c:v>183.91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185.91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182.91</c:v>
                </c:pt>
                <c:pt idx="24">
                  <c:v>197.34733944954129</c:v>
                </c:pt>
                <c:pt idx="25">
                  <c:v>204.36347022587262</c:v>
                </c:pt>
                <c:pt idx="26">
                  <c:v>204.45454545454544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200</c:v>
                </c:pt>
                <c:pt idx="35">
                  <c:v>200</c:v>
                </c:pt>
                <c:pt idx="36">
                  <c:v>201.36597826086955</c:v>
                </c:pt>
                <c:pt idx="37">
                  <c:v>201.72186206896546</c:v>
                </c:pt>
                <c:pt idx="38">
                  <c:v>195.91</c:v>
                </c:pt>
                <c:pt idx="39">
                  <c:v>196.99415929203539</c:v>
                </c:pt>
                <c:pt idx="40">
                  <c:v>193.53620689655173</c:v>
                </c:pt>
                <c:pt idx="41">
                  <c:v>#N/A</c:v>
                </c:pt>
                <c:pt idx="42">
                  <c:v>192.50545454545457</c:v>
                </c:pt>
                <c:pt idx="43">
                  <c:v>183.07883637936627</c:v>
                </c:pt>
                <c:pt idx="44">
                  <c:v>188.20857142857139</c:v>
                </c:pt>
                <c:pt idx="45">
                  <c:v>189.4377777777778</c:v>
                </c:pt>
                <c:pt idx="46">
                  <c:v>#N/A</c:v>
                </c:pt>
              </c:numCache>
            </c:numRef>
          </c:val>
        </c:ser>
        <c:dLbls/>
        <c:marker val="1"/>
        <c:axId val="148342272"/>
        <c:axId val="148343808"/>
      </c:lineChart>
      <c:dateAx>
        <c:axId val="148342272"/>
        <c:scaling>
          <c:orientation val="minMax"/>
        </c:scaling>
        <c:axPos val="b"/>
        <c:numFmt formatCode="m/d/yyyy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8343808"/>
        <c:crosses val="autoZero"/>
        <c:auto val="1"/>
        <c:lblOffset val="100"/>
        <c:baseTimeUnit val="days"/>
      </c:dateAx>
      <c:valAx>
        <c:axId val="148343808"/>
        <c:scaling>
          <c:orientation val="minMax"/>
          <c:min val="17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1"/>
                  <a:t>Prix ($/ tonne)</a:t>
                </a:r>
              </a:p>
            </c:rich>
          </c:tx>
          <c:layout>
            <c:manualLayout>
              <c:xMode val="edge"/>
              <c:yMode val="edge"/>
              <c:x val="2.3028209556706972E-3"/>
              <c:y val="0.29924136195304357"/>
            </c:manualLayout>
          </c:layout>
          <c:spPr>
            <a:noFill/>
            <a:ln>
              <a:noFill/>
            </a:ln>
            <a:effectLst/>
          </c:spPr>
        </c:title>
        <c:numFmt formatCode="#,##0\ &quot;$&quot;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8342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outerShdw blurRad="50800" dist="1016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fr-FR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hart>
    <c:autoTitleDeleted val="1"/>
    <c:plotArea>
      <c:layout/>
      <c:lineChart>
        <c:grouping val="standard"/>
        <c:ser>
          <c:idx val="0"/>
          <c:order val="0"/>
          <c:tx>
            <c:v>Toutes régions</c:v>
          </c:tx>
          <c:spPr>
            <a:ln w="34925" cap="rnd">
              <a:solidFill>
                <a:schemeClr val="accent6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'Maïs MR'!$S$77:$S$123</c:f>
              <c:numCache>
                <c:formatCode>m/d/yyyy</c:formatCode>
                <c:ptCount val="47"/>
                <c:pt idx="0">
                  <c:v>42016</c:v>
                </c:pt>
                <c:pt idx="1">
                  <c:v>42023</c:v>
                </c:pt>
                <c:pt idx="2">
                  <c:v>42030</c:v>
                </c:pt>
                <c:pt idx="3">
                  <c:v>42037</c:v>
                </c:pt>
                <c:pt idx="4">
                  <c:v>42044</c:v>
                </c:pt>
                <c:pt idx="5">
                  <c:v>42051</c:v>
                </c:pt>
                <c:pt idx="6">
                  <c:v>42058</c:v>
                </c:pt>
                <c:pt idx="7">
                  <c:v>42065</c:v>
                </c:pt>
                <c:pt idx="8">
                  <c:v>42072</c:v>
                </c:pt>
                <c:pt idx="9">
                  <c:v>42079</c:v>
                </c:pt>
                <c:pt idx="10">
                  <c:v>42086</c:v>
                </c:pt>
                <c:pt idx="11">
                  <c:v>42093</c:v>
                </c:pt>
                <c:pt idx="12">
                  <c:v>42100</c:v>
                </c:pt>
                <c:pt idx="13">
                  <c:v>42107</c:v>
                </c:pt>
                <c:pt idx="14">
                  <c:v>42114</c:v>
                </c:pt>
                <c:pt idx="15">
                  <c:v>42121</c:v>
                </c:pt>
                <c:pt idx="16">
                  <c:v>42128</c:v>
                </c:pt>
                <c:pt idx="17">
                  <c:v>42135</c:v>
                </c:pt>
                <c:pt idx="18">
                  <c:v>42142</c:v>
                </c:pt>
                <c:pt idx="19">
                  <c:v>42149</c:v>
                </c:pt>
                <c:pt idx="20">
                  <c:v>42156</c:v>
                </c:pt>
                <c:pt idx="21">
                  <c:v>42163</c:v>
                </c:pt>
                <c:pt idx="22">
                  <c:v>42170</c:v>
                </c:pt>
                <c:pt idx="23">
                  <c:v>42177</c:v>
                </c:pt>
                <c:pt idx="24">
                  <c:v>42184</c:v>
                </c:pt>
                <c:pt idx="25">
                  <c:v>42191</c:v>
                </c:pt>
                <c:pt idx="26">
                  <c:v>42198</c:v>
                </c:pt>
                <c:pt idx="27">
                  <c:v>42205</c:v>
                </c:pt>
                <c:pt idx="28">
                  <c:v>42212</c:v>
                </c:pt>
                <c:pt idx="29">
                  <c:v>42219</c:v>
                </c:pt>
                <c:pt idx="30">
                  <c:v>42226</c:v>
                </c:pt>
                <c:pt idx="31">
                  <c:v>42233</c:v>
                </c:pt>
                <c:pt idx="32">
                  <c:v>42240</c:v>
                </c:pt>
                <c:pt idx="33">
                  <c:v>42247</c:v>
                </c:pt>
                <c:pt idx="34">
                  <c:v>42254</c:v>
                </c:pt>
                <c:pt idx="35">
                  <c:v>42261</c:v>
                </c:pt>
                <c:pt idx="36">
                  <c:v>42268</c:v>
                </c:pt>
                <c:pt idx="37">
                  <c:v>42275</c:v>
                </c:pt>
                <c:pt idx="38">
                  <c:v>42282</c:v>
                </c:pt>
                <c:pt idx="39">
                  <c:v>42289</c:v>
                </c:pt>
                <c:pt idx="40">
                  <c:v>42296</c:v>
                </c:pt>
                <c:pt idx="41">
                  <c:v>42303</c:v>
                </c:pt>
                <c:pt idx="42">
                  <c:v>42310</c:v>
                </c:pt>
                <c:pt idx="43">
                  <c:v>42317</c:v>
                </c:pt>
                <c:pt idx="44">
                  <c:v>42324</c:v>
                </c:pt>
                <c:pt idx="45">
                  <c:v>42331</c:v>
                </c:pt>
                <c:pt idx="46">
                  <c:v>42338</c:v>
                </c:pt>
              </c:numCache>
            </c:numRef>
          </c:cat>
          <c:val>
            <c:numRef>
              <c:f>'Maïs MR'!$T$77:$T$123</c:f>
              <c:numCache>
                <c:formatCode>0.00</c:formatCode>
                <c:ptCount val="47"/>
                <c:pt idx="0">
                  <c:v>0.94479882032667895</c:v>
                </c:pt>
                <c:pt idx="1">
                  <c:v>0.6584000000000001</c:v>
                </c:pt>
                <c:pt idx="2">
                  <c:v>0.88107980730240365</c:v>
                </c:pt>
                <c:pt idx="3">
                  <c:v>0.91596257668711667</c:v>
                </c:pt>
                <c:pt idx="4">
                  <c:v>0.85840524917923344</c:v>
                </c:pt>
                <c:pt idx="5">
                  <c:v>0.85493846994535516</c:v>
                </c:pt>
                <c:pt idx="6">
                  <c:v>0.91102788937409063</c:v>
                </c:pt>
                <c:pt idx="7">
                  <c:v>0.96670855855855875</c:v>
                </c:pt>
                <c:pt idx="8">
                  <c:v>0.83361739776030652</c:v>
                </c:pt>
                <c:pt idx="9">
                  <c:v>0.91769725363489507</c:v>
                </c:pt>
                <c:pt idx="10">
                  <c:v>0.91646491446771572</c:v>
                </c:pt>
                <c:pt idx="11">
                  <c:v>0.88114005681818186</c:v>
                </c:pt>
                <c:pt idx="12">
                  <c:v>#N/A</c:v>
                </c:pt>
                <c:pt idx="13">
                  <c:v>1.0165937031484258</c:v>
                </c:pt>
                <c:pt idx="14">
                  <c:v>0.81406145251396655</c:v>
                </c:pt>
                <c:pt idx="15">
                  <c:v>#N/A</c:v>
                </c:pt>
                <c:pt idx="16">
                  <c:v>0.95565474452554755</c:v>
                </c:pt>
                <c:pt idx="17">
                  <c:v>0.77573326693227085</c:v>
                </c:pt>
                <c:pt idx="18">
                  <c:v>0.84419999999999995</c:v>
                </c:pt>
                <c:pt idx="19">
                  <c:v>#N/A</c:v>
                </c:pt>
                <c:pt idx="20">
                  <c:v>0.87098565279770468</c:v>
                </c:pt>
                <c:pt idx="21">
                  <c:v>#N/A</c:v>
                </c:pt>
                <c:pt idx="22">
                  <c:v>1.0735793103448272</c:v>
                </c:pt>
                <c:pt idx="23">
                  <c:v>0.98299278412507518</c:v>
                </c:pt>
                <c:pt idx="24">
                  <c:v>0.81776885726788628</c:v>
                </c:pt>
                <c:pt idx="25">
                  <c:v>0.8366519366473264</c:v>
                </c:pt>
                <c:pt idx="26">
                  <c:v>0.89007924065315802</c:v>
                </c:pt>
                <c:pt idx="27">
                  <c:v>1.0456274247491639</c:v>
                </c:pt>
                <c:pt idx="28">
                  <c:v>1.2086600870827284</c:v>
                </c:pt>
                <c:pt idx="29">
                  <c:v>1.2347862796833775</c:v>
                </c:pt>
                <c:pt idx="30">
                  <c:v>1.1878112179487179</c:v>
                </c:pt>
                <c:pt idx="31">
                  <c:v>1.216031954350927</c:v>
                </c:pt>
                <c:pt idx="32">
                  <c:v>1.2751373976430282</c:v>
                </c:pt>
                <c:pt idx="33">
                  <c:v>1.4060169829222011</c:v>
                </c:pt>
                <c:pt idx="34">
                  <c:v>1.2043610027855152</c:v>
                </c:pt>
                <c:pt idx="35">
                  <c:v>1.1915078603034976</c:v>
                </c:pt>
                <c:pt idx="36">
                  <c:v>1.4294783645564531</c:v>
                </c:pt>
                <c:pt idx="37">
                  <c:v>1.2314849104859331</c:v>
                </c:pt>
                <c:pt idx="38">
                  <c:v>1.119117282363957</c:v>
                </c:pt>
                <c:pt idx="39">
                  <c:v>1.2244335112768494</c:v>
                </c:pt>
                <c:pt idx="40">
                  <c:v>1.134467329264365</c:v>
                </c:pt>
                <c:pt idx="41">
                  <c:v>1.0153142490759166</c:v>
                </c:pt>
                <c:pt idx="42">
                  <c:v>1.073050540604203</c:v>
                </c:pt>
                <c:pt idx="43">
                  <c:v>1.0345571838290382</c:v>
                </c:pt>
                <c:pt idx="44">
                  <c:v>1.0974618282075599</c:v>
                </c:pt>
                <c:pt idx="45">
                  <c:v>1.0084035043716895</c:v>
                </c:pt>
                <c:pt idx="46">
                  <c:v>1.3264</c:v>
                </c:pt>
              </c:numCache>
            </c:numRef>
          </c:val>
        </c:ser>
        <c:ser>
          <c:idx val="1"/>
          <c:order val="1"/>
          <c:tx>
            <c:strRef>
              <c:f>'Maïs MR'!$W$4:$Y$4</c:f>
              <c:strCache>
                <c:ptCount val="1"/>
                <c:pt idx="0">
                  <c:v>Mauricie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'Maïs MR'!$S$77:$S$123</c:f>
              <c:numCache>
                <c:formatCode>m/d/yyyy</c:formatCode>
                <c:ptCount val="47"/>
                <c:pt idx="0">
                  <c:v>42016</c:v>
                </c:pt>
                <c:pt idx="1">
                  <c:v>42023</c:v>
                </c:pt>
                <c:pt idx="2">
                  <c:v>42030</c:v>
                </c:pt>
                <c:pt idx="3">
                  <c:v>42037</c:v>
                </c:pt>
                <c:pt idx="4">
                  <c:v>42044</c:v>
                </c:pt>
                <c:pt idx="5">
                  <c:v>42051</c:v>
                </c:pt>
                <c:pt idx="6">
                  <c:v>42058</c:v>
                </c:pt>
                <c:pt idx="7">
                  <c:v>42065</c:v>
                </c:pt>
                <c:pt idx="8">
                  <c:v>42072</c:v>
                </c:pt>
                <c:pt idx="9">
                  <c:v>42079</c:v>
                </c:pt>
                <c:pt idx="10">
                  <c:v>42086</c:v>
                </c:pt>
                <c:pt idx="11">
                  <c:v>42093</c:v>
                </c:pt>
                <c:pt idx="12">
                  <c:v>42100</c:v>
                </c:pt>
                <c:pt idx="13">
                  <c:v>42107</c:v>
                </c:pt>
                <c:pt idx="14">
                  <c:v>42114</c:v>
                </c:pt>
                <c:pt idx="15">
                  <c:v>42121</c:v>
                </c:pt>
                <c:pt idx="16">
                  <c:v>42128</c:v>
                </c:pt>
                <c:pt idx="17">
                  <c:v>42135</c:v>
                </c:pt>
                <c:pt idx="18">
                  <c:v>42142</c:v>
                </c:pt>
                <c:pt idx="19">
                  <c:v>42149</c:v>
                </c:pt>
                <c:pt idx="20">
                  <c:v>42156</c:v>
                </c:pt>
                <c:pt idx="21">
                  <c:v>42163</c:v>
                </c:pt>
                <c:pt idx="22">
                  <c:v>42170</c:v>
                </c:pt>
                <c:pt idx="23">
                  <c:v>42177</c:v>
                </c:pt>
                <c:pt idx="24">
                  <c:v>42184</c:v>
                </c:pt>
                <c:pt idx="25">
                  <c:v>42191</c:v>
                </c:pt>
                <c:pt idx="26">
                  <c:v>42198</c:v>
                </c:pt>
                <c:pt idx="27">
                  <c:v>42205</c:v>
                </c:pt>
                <c:pt idx="28">
                  <c:v>42212</c:v>
                </c:pt>
                <c:pt idx="29">
                  <c:v>42219</c:v>
                </c:pt>
                <c:pt idx="30">
                  <c:v>42226</c:v>
                </c:pt>
                <c:pt idx="31">
                  <c:v>42233</c:v>
                </c:pt>
                <c:pt idx="32">
                  <c:v>42240</c:v>
                </c:pt>
                <c:pt idx="33">
                  <c:v>42247</c:v>
                </c:pt>
                <c:pt idx="34">
                  <c:v>42254</c:v>
                </c:pt>
                <c:pt idx="35">
                  <c:v>42261</c:v>
                </c:pt>
                <c:pt idx="36">
                  <c:v>42268</c:v>
                </c:pt>
                <c:pt idx="37">
                  <c:v>42275</c:v>
                </c:pt>
                <c:pt idx="38">
                  <c:v>42282</c:v>
                </c:pt>
                <c:pt idx="39">
                  <c:v>42289</c:v>
                </c:pt>
                <c:pt idx="40">
                  <c:v>42296</c:v>
                </c:pt>
                <c:pt idx="41">
                  <c:v>42303</c:v>
                </c:pt>
                <c:pt idx="42">
                  <c:v>42310</c:v>
                </c:pt>
                <c:pt idx="43">
                  <c:v>42317</c:v>
                </c:pt>
                <c:pt idx="44">
                  <c:v>42324</c:v>
                </c:pt>
                <c:pt idx="45">
                  <c:v>42331</c:v>
                </c:pt>
                <c:pt idx="46">
                  <c:v>42338</c:v>
                </c:pt>
              </c:numCache>
            </c:numRef>
          </c:cat>
          <c:val>
            <c:numRef>
              <c:f>'Maïs MR'!$W$77:$W$123</c:f>
              <c:numCache>
                <c:formatCode>0.00</c:formatCode>
                <c:ptCount val="47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1.0204</c:v>
                </c:pt>
                <c:pt idx="7">
                  <c:v>#N/A</c:v>
                </c:pt>
                <c:pt idx="8">
                  <c:v>#N/A</c:v>
                </c:pt>
                <c:pt idx="9">
                  <c:v>0.67160000000000009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0.96240000000000014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0.83370000000000011</c:v>
                </c:pt>
                <c:pt idx="24">
                  <c:v>0.78321590214067283</c:v>
                </c:pt>
                <c:pt idx="25">
                  <c:v>0.82673963039014375</c:v>
                </c:pt>
                <c:pt idx="26">
                  <c:v>0.7309454545454549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1.2103999999999997</c:v>
                </c:pt>
                <c:pt idx="35">
                  <c:v>1.2827999999999997</c:v>
                </c:pt>
                <c:pt idx="36">
                  <c:v>1.2249902173913039</c:v>
                </c:pt>
                <c:pt idx="37">
                  <c:v>1.2340317241379311</c:v>
                </c:pt>
                <c:pt idx="38">
                  <c:v>1.0413999999999999</c:v>
                </c:pt>
                <c:pt idx="39">
                  <c:v>1.1589424778761064</c:v>
                </c:pt>
                <c:pt idx="40">
                  <c:v>1.1562034482758621</c:v>
                </c:pt>
                <c:pt idx="41">
                  <c:v>#N/A</c:v>
                </c:pt>
                <c:pt idx="42">
                  <c:v>1.1236518181818183</c:v>
                </c:pt>
                <c:pt idx="43">
                  <c:v>1.0188708986698385</c:v>
                </c:pt>
                <c:pt idx="44">
                  <c:v>1.1575571428571432</c:v>
                </c:pt>
                <c:pt idx="45">
                  <c:v>1.139505555555556</c:v>
                </c:pt>
                <c:pt idx="46">
                  <c:v>#N/A</c:v>
                </c:pt>
              </c:numCache>
            </c:numRef>
          </c:val>
        </c:ser>
        <c:dLbls/>
        <c:marker val="1"/>
        <c:axId val="148420864"/>
        <c:axId val="148422656"/>
      </c:lineChart>
      <c:dateAx>
        <c:axId val="148420864"/>
        <c:scaling>
          <c:orientation val="minMax"/>
        </c:scaling>
        <c:axPos val="b"/>
        <c:numFmt formatCode="m/d/yyyy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28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8422656"/>
        <c:crosses val="autoZero"/>
        <c:auto val="1"/>
        <c:lblOffset val="100"/>
        <c:baseTimeUnit val="days"/>
      </c:dateAx>
      <c:valAx>
        <c:axId val="148422656"/>
        <c:scaling>
          <c:orientation val="minMax"/>
          <c:min val="0.4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A" b="1"/>
                  <a:t>Base</a:t>
                </a:r>
                <a:r>
                  <a:rPr lang="fr-CA" b="1" baseline="0"/>
                  <a:t> $ CA/boisseau</a:t>
                </a:r>
                <a:endParaRPr lang="fr-CA" b="1"/>
              </a:p>
            </c:rich>
          </c:tx>
          <c:layout>
            <c:manualLayout>
              <c:xMode val="edge"/>
              <c:yMode val="edge"/>
              <c:x val="2.6303520050707909E-3"/>
              <c:y val="0.32379085290636428"/>
            </c:manualLayout>
          </c:layout>
          <c:spPr>
            <a:noFill/>
            <a:ln>
              <a:noFill/>
            </a:ln>
            <a:effectLst/>
          </c:spPr>
        </c:title>
        <c:numFmt formatCode="#,##0.00\ &quot;$&quot;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8420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solidFill>
            <a:schemeClr val="bg1">
              <a:lumMod val="8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bg1">
          <a:lumMod val="85000"/>
        </a:schemeClr>
      </a:solidFill>
      <a:round/>
    </a:ln>
    <a:effectLst>
      <a:outerShdw blurRad="50800" dist="1016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fr-FR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hart>
    <c:autoTitleDeleted val="1"/>
    <c:plotArea>
      <c:layout/>
      <c:lineChart>
        <c:grouping val="standard"/>
        <c:ser>
          <c:idx val="0"/>
          <c:order val="0"/>
          <c:tx>
            <c:v>Toutes régions</c:v>
          </c:tx>
          <c:spPr>
            <a:ln w="38100" cap="rnd">
              <a:solidFill>
                <a:schemeClr val="accent6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'Maïs MR'!$S$77:$S$123</c:f>
              <c:numCache>
                <c:formatCode>m/d/yyyy</c:formatCode>
                <c:ptCount val="47"/>
                <c:pt idx="0">
                  <c:v>42016</c:v>
                </c:pt>
                <c:pt idx="1">
                  <c:v>42023</c:v>
                </c:pt>
                <c:pt idx="2">
                  <c:v>42030</c:v>
                </c:pt>
                <c:pt idx="3">
                  <c:v>42037</c:v>
                </c:pt>
                <c:pt idx="4">
                  <c:v>42044</c:v>
                </c:pt>
                <c:pt idx="5">
                  <c:v>42051</c:v>
                </c:pt>
                <c:pt idx="6">
                  <c:v>42058</c:v>
                </c:pt>
                <c:pt idx="7">
                  <c:v>42065</c:v>
                </c:pt>
                <c:pt idx="8">
                  <c:v>42072</c:v>
                </c:pt>
                <c:pt idx="9">
                  <c:v>42079</c:v>
                </c:pt>
                <c:pt idx="10">
                  <c:v>42086</c:v>
                </c:pt>
                <c:pt idx="11">
                  <c:v>42093</c:v>
                </c:pt>
                <c:pt idx="12">
                  <c:v>42100</c:v>
                </c:pt>
                <c:pt idx="13">
                  <c:v>42107</c:v>
                </c:pt>
                <c:pt idx="14">
                  <c:v>42114</c:v>
                </c:pt>
                <c:pt idx="15">
                  <c:v>42121</c:v>
                </c:pt>
                <c:pt idx="16">
                  <c:v>42128</c:v>
                </c:pt>
                <c:pt idx="17">
                  <c:v>42135</c:v>
                </c:pt>
                <c:pt idx="18">
                  <c:v>42142</c:v>
                </c:pt>
                <c:pt idx="19">
                  <c:v>42149</c:v>
                </c:pt>
                <c:pt idx="20">
                  <c:v>42156</c:v>
                </c:pt>
                <c:pt idx="21">
                  <c:v>42163</c:v>
                </c:pt>
                <c:pt idx="22">
                  <c:v>42170</c:v>
                </c:pt>
                <c:pt idx="23">
                  <c:v>42177</c:v>
                </c:pt>
                <c:pt idx="24">
                  <c:v>42184</c:v>
                </c:pt>
                <c:pt idx="25">
                  <c:v>42191</c:v>
                </c:pt>
                <c:pt idx="26">
                  <c:v>42198</c:v>
                </c:pt>
                <c:pt idx="27">
                  <c:v>42205</c:v>
                </c:pt>
                <c:pt idx="28">
                  <c:v>42212</c:v>
                </c:pt>
                <c:pt idx="29">
                  <c:v>42219</c:v>
                </c:pt>
                <c:pt idx="30">
                  <c:v>42226</c:v>
                </c:pt>
                <c:pt idx="31">
                  <c:v>42233</c:v>
                </c:pt>
                <c:pt idx="32">
                  <c:v>42240</c:v>
                </c:pt>
                <c:pt idx="33">
                  <c:v>42247</c:v>
                </c:pt>
                <c:pt idx="34">
                  <c:v>42254</c:v>
                </c:pt>
                <c:pt idx="35">
                  <c:v>42261</c:v>
                </c:pt>
                <c:pt idx="36">
                  <c:v>42268</c:v>
                </c:pt>
                <c:pt idx="37">
                  <c:v>42275</c:v>
                </c:pt>
                <c:pt idx="38">
                  <c:v>42282</c:v>
                </c:pt>
                <c:pt idx="39">
                  <c:v>42289</c:v>
                </c:pt>
                <c:pt idx="40">
                  <c:v>42296</c:v>
                </c:pt>
                <c:pt idx="41">
                  <c:v>42303</c:v>
                </c:pt>
                <c:pt idx="42">
                  <c:v>42310</c:v>
                </c:pt>
                <c:pt idx="43">
                  <c:v>42317</c:v>
                </c:pt>
                <c:pt idx="44">
                  <c:v>42324</c:v>
                </c:pt>
                <c:pt idx="45">
                  <c:v>42331</c:v>
                </c:pt>
                <c:pt idx="46">
                  <c:v>42338</c:v>
                </c:pt>
              </c:numCache>
            </c:numRef>
          </c:cat>
          <c:val>
            <c:numRef>
              <c:f>'Maïs MR'!$U$77:$U$123</c:f>
              <c:numCache>
                <c:formatCode>0.00</c:formatCode>
                <c:ptCount val="47"/>
                <c:pt idx="0">
                  <c:v>0.12078874773139746</c:v>
                </c:pt>
                <c:pt idx="1">
                  <c:v>-0.26300000000000001</c:v>
                </c:pt>
                <c:pt idx="2">
                  <c:v>-0.11925534308581033</c:v>
                </c:pt>
                <c:pt idx="3">
                  <c:v>-9.3055582822085953E-2</c:v>
                </c:pt>
                <c:pt idx="4">
                  <c:v>-0.15927411916801604</c:v>
                </c:pt>
                <c:pt idx="5">
                  <c:v>-0.1432334426229509</c:v>
                </c:pt>
                <c:pt idx="6">
                  <c:v>-9.836928675400293E-2</c:v>
                </c:pt>
                <c:pt idx="7">
                  <c:v>-7.5599549549549561E-2</c:v>
                </c:pt>
                <c:pt idx="8">
                  <c:v>-0.2282654460085479</c:v>
                </c:pt>
                <c:pt idx="9">
                  <c:v>-0.1205382875605816</c:v>
                </c:pt>
                <c:pt idx="10">
                  <c:v>-0.10619085284270022</c:v>
                </c:pt>
                <c:pt idx="11">
                  <c:v>-0.15564133522727278</c:v>
                </c:pt>
                <c:pt idx="12">
                  <c:v>#N/A</c:v>
                </c:pt>
                <c:pt idx="13">
                  <c:v>2.2994902548725646E-2</c:v>
                </c:pt>
                <c:pt idx="14">
                  <c:v>-3.7436871508379897E-2</c:v>
                </c:pt>
                <c:pt idx="15">
                  <c:v>#N/A</c:v>
                </c:pt>
                <c:pt idx="16">
                  <c:v>0.13307956204379562</c:v>
                </c:pt>
                <c:pt idx="17">
                  <c:v>1.5312549800796807E-2</c:v>
                </c:pt>
                <c:pt idx="18">
                  <c:v>-1.1649999999999999E-2</c:v>
                </c:pt>
                <c:pt idx="19">
                  <c:v>#N/A</c:v>
                </c:pt>
                <c:pt idx="20">
                  <c:v>-6.4190530846484975E-2</c:v>
                </c:pt>
                <c:pt idx="21">
                  <c:v>#N/A</c:v>
                </c:pt>
                <c:pt idx="22">
                  <c:v>0.18041379310344827</c:v>
                </c:pt>
                <c:pt idx="23">
                  <c:v>4.4895429945880957E-2</c:v>
                </c:pt>
                <c:pt idx="24">
                  <c:v>-0.21333725653805646</c:v>
                </c:pt>
                <c:pt idx="25">
                  <c:v>-0.2771534263760389</c:v>
                </c:pt>
                <c:pt idx="26">
                  <c:v>-0.28818061022397384</c:v>
                </c:pt>
                <c:pt idx="27">
                  <c:v>-0.15730484949832776</c:v>
                </c:pt>
                <c:pt idx="28">
                  <c:v>5.3470682148040669E-2</c:v>
                </c:pt>
                <c:pt idx="29">
                  <c:v>3.2180474934036939E-2</c:v>
                </c:pt>
                <c:pt idx="30">
                  <c:v>1.5043269230769283E-3</c:v>
                </c:pt>
                <c:pt idx="31">
                  <c:v>2.6263908701854497E-2</c:v>
                </c:pt>
                <c:pt idx="32">
                  <c:v>3.1572200591152851E-2</c:v>
                </c:pt>
                <c:pt idx="33">
                  <c:v>0.16049449715370023</c:v>
                </c:pt>
                <c:pt idx="34">
                  <c:v>-2.4961559888579392E-2</c:v>
                </c:pt>
                <c:pt idx="35">
                  <c:v>-5.0522863907514232E-2</c:v>
                </c:pt>
                <c:pt idx="36">
                  <c:v>0.12233261637454336</c:v>
                </c:pt>
                <c:pt idx="37">
                  <c:v>-4.4804705882352955E-2</c:v>
                </c:pt>
                <c:pt idx="38">
                  <c:v>-6.692338373195765E-2</c:v>
                </c:pt>
                <c:pt idx="39">
                  <c:v>8.801874705030778E-2</c:v>
                </c:pt>
                <c:pt idx="40">
                  <c:v>-2.6112522336730504E-2</c:v>
                </c:pt>
                <c:pt idx="41">
                  <c:v>-0.15164681311217232</c:v>
                </c:pt>
                <c:pt idx="42">
                  <c:v>-8.5601188676966047E-2</c:v>
                </c:pt>
                <c:pt idx="43">
                  <c:v>-0.12195324504366332</c:v>
                </c:pt>
                <c:pt idx="44">
                  <c:v>-7.9288483168596893E-2</c:v>
                </c:pt>
                <c:pt idx="45">
                  <c:v>-0.15384900504180227</c:v>
                </c:pt>
                <c:pt idx="46">
                  <c:v>7.580000000000002E-2</c:v>
                </c:pt>
              </c:numCache>
            </c:numRef>
          </c:val>
        </c:ser>
        <c:ser>
          <c:idx val="1"/>
          <c:order val="1"/>
          <c:tx>
            <c:strRef>
              <c:f>'Maïs MR'!$W$4:$Y$4</c:f>
              <c:strCache>
                <c:ptCount val="1"/>
                <c:pt idx="0">
                  <c:v>Mauricie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'Maïs MR'!$S$77:$S$123</c:f>
              <c:numCache>
                <c:formatCode>m/d/yyyy</c:formatCode>
                <c:ptCount val="47"/>
                <c:pt idx="0">
                  <c:v>42016</c:v>
                </c:pt>
                <c:pt idx="1">
                  <c:v>42023</c:v>
                </c:pt>
                <c:pt idx="2">
                  <c:v>42030</c:v>
                </c:pt>
                <c:pt idx="3">
                  <c:v>42037</c:v>
                </c:pt>
                <c:pt idx="4">
                  <c:v>42044</c:v>
                </c:pt>
                <c:pt idx="5">
                  <c:v>42051</c:v>
                </c:pt>
                <c:pt idx="6">
                  <c:v>42058</c:v>
                </c:pt>
                <c:pt idx="7">
                  <c:v>42065</c:v>
                </c:pt>
                <c:pt idx="8">
                  <c:v>42072</c:v>
                </c:pt>
                <c:pt idx="9">
                  <c:v>42079</c:v>
                </c:pt>
                <c:pt idx="10">
                  <c:v>42086</c:v>
                </c:pt>
                <c:pt idx="11">
                  <c:v>42093</c:v>
                </c:pt>
                <c:pt idx="12">
                  <c:v>42100</c:v>
                </c:pt>
                <c:pt idx="13">
                  <c:v>42107</c:v>
                </c:pt>
                <c:pt idx="14">
                  <c:v>42114</c:v>
                </c:pt>
                <c:pt idx="15">
                  <c:v>42121</c:v>
                </c:pt>
                <c:pt idx="16">
                  <c:v>42128</c:v>
                </c:pt>
                <c:pt idx="17">
                  <c:v>42135</c:v>
                </c:pt>
                <c:pt idx="18">
                  <c:v>42142</c:v>
                </c:pt>
                <c:pt idx="19">
                  <c:v>42149</c:v>
                </c:pt>
                <c:pt idx="20">
                  <c:v>42156</c:v>
                </c:pt>
                <c:pt idx="21">
                  <c:v>42163</c:v>
                </c:pt>
                <c:pt idx="22">
                  <c:v>42170</c:v>
                </c:pt>
                <c:pt idx="23">
                  <c:v>42177</c:v>
                </c:pt>
                <c:pt idx="24">
                  <c:v>42184</c:v>
                </c:pt>
                <c:pt idx="25">
                  <c:v>42191</c:v>
                </c:pt>
                <c:pt idx="26">
                  <c:v>42198</c:v>
                </c:pt>
                <c:pt idx="27">
                  <c:v>42205</c:v>
                </c:pt>
                <c:pt idx="28">
                  <c:v>42212</c:v>
                </c:pt>
                <c:pt idx="29">
                  <c:v>42219</c:v>
                </c:pt>
                <c:pt idx="30">
                  <c:v>42226</c:v>
                </c:pt>
                <c:pt idx="31">
                  <c:v>42233</c:v>
                </c:pt>
                <c:pt idx="32">
                  <c:v>42240</c:v>
                </c:pt>
                <c:pt idx="33">
                  <c:v>42247</c:v>
                </c:pt>
                <c:pt idx="34">
                  <c:v>42254</c:v>
                </c:pt>
                <c:pt idx="35">
                  <c:v>42261</c:v>
                </c:pt>
                <c:pt idx="36">
                  <c:v>42268</c:v>
                </c:pt>
                <c:pt idx="37">
                  <c:v>42275</c:v>
                </c:pt>
                <c:pt idx="38">
                  <c:v>42282</c:v>
                </c:pt>
                <c:pt idx="39">
                  <c:v>42289</c:v>
                </c:pt>
                <c:pt idx="40">
                  <c:v>42296</c:v>
                </c:pt>
                <c:pt idx="41">
                  <c:v>42303</c:v>
                </c:pt>
                <c:pt idx="42">
                  <c:v>42310</c:v>
                </c:pt>
                <c:pt idx="43">
                  <c:v>42317</c:v>
                </c:pt>
                <c:pt idx="44">
                  <c:v>42324</c:v>
                </c:pt>
                <c:pt idx="45">
                  <c:v>42331</c:v>
                </c:pt>
                <c:pt idx="46">
                  <c:v>42338</c:v>
                </c:pt>
              </c:numCache>
            </c:numRef>
          </c:cat>
          <c:val>
            <c:numRef>
              <c:f>'Maïs MR'!$X$77:$X$123</c:f>
              <c:numCache>
                <c:formatCode>0.00</c:formatCode>
                <c:ptCount val="47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2.6800000000000004E-2</c:v>
                </c:pt>
                <c:pt idx="7">
                  <c:v>#N/A</c:v>
                </c:pt>
                <c:pt idx="8">
                  <c:v>#N/A</c:v>
                </c:pt>
                <c:pt idx="9">
                  <c:v>-0.31880000000000003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0.17419999999999999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-5.1400000000000008E-2</c:v>
                </c:pt>
                <c:pt idx="24">
                  <c:v>-0.22187568807339453</c:v>
                </c:pt>
                <c:pt idx="25">
                  <c:v>-0.28735728952772083</c:v>
                </c:pt>
                <c:pt idx="26">
                  <c:v>-0.39395454545454561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-3.9800000000000002E-2</c:v>
                </c:pt>
                <c:pt idx="35">
                  <c:v>8.6000000000000021E-2</c:v>
                </c:pt>
                <c:pt idx="36">
                  <c:v>-5.4400000000000011E-2</c:v>
                </c:pt>
                <c:pt idx="37">
                  <c:v>-7.4433103448275875E-2</c:v>
                </c:pt>
                <c:pt idx="38">
                  <c:v>-0.13109999999999999</c:v>
                </c:pt>
                <c:pt idx="39">
                  <c:v>1.5584070796460217E-3</c:v>
                </c:pt>
                <c:pt idx="40">
                  <c:v>-2.9348275862068975E-2</c:v>
                </c:pt>
                <c:pt idx="41">
                  <c:v>#N/A</c:v>
                </c:pt>
                <c:pt idx="42">
                  <c:v>-3.4438181818181819E-2</c:v>
                </c:pt>
                <c:pt idx="43">
                  <c:v>-0.13027870660754837</c:v>
                </c:pt>
                <c:pt idx="44">
                  <c:v>-3.3000000000000002E-2</c:v>
                </c:pt>
                <c:pt idx="45">
                  <c:v>-7.457222222222222E-2</c:v>
                </c:pt>
                <c:pt idx="46">
                  <c:v>#N/A</c:v>
                </c:pt>
              </c:numCache>
            </c:numRef>
          </c:val>
        </c:ser>
        <c:dLbls/>
        <c:marker val="1"/>
        <c:axId val="148478976"/>
        <c:axId val="148484864"/>
      </c:lineChart>
      <c:dateAx>
        <c:axId val="148478976"/>
        <c:scaling>
          <c:orientation val="minMax"/>
        </c:scaling>
        <c:axPos val="b"/>
        <c:numFmt formatCode="m/d/yyyy" sourceLinked="1"/>
        <c:maj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8484864"/>
        <c:crosses val="autoZero"/>
        <c:auto val="1"/>
        <c:lblOffset val="100"/>
        <c:baseTimeUnit val="days"/>
      </c:dateAx>
      <c:valAx>
        <c:axId val="1484848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Base $US/boisseau</a:t>
                </a:r>
              </a:p>
            </c:rich>
          </c:tx>
          <c:layout>
            <c:manualLayout>
              <c:xMode val="edge"/>
              <c:yMode val="edge"/>
              <c:x val="8.333333333333335E-3"/>
              <c:y val="0.23650408282298052"/>
            </c:manualLayout>
          </c:layout>
          <c:spPr>
            <a:noFill/>
            <a:ln>
              <a:noFill/>
            </a:ln>
            <a:effectLst/>
          </c:spPr>
        </c:title>
        <c:numFmt formatCode="#,##0.00\ &quot;$&quot;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8478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970319686553392"/>
          <c:y val="0.94290026881758593"/>
          <c:w val="0.40360116450215044"/>
          <c:h val="5.7099731182414244E-2"/>
        </c:manualLayout>
      </c:layout>
      <c:spPr>
        <a:noFill/>
        <a:ln>
          <a:solidFill>
            <a:schemeClr val="tx1">
              <a:lumMod val="15000"/>
              <a:lumOff val="8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outerShdw blurRad="50800" dist="1016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fr-FR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CA" sz="1600" dirty="0"/>
              <a:t>Livraisons</a:t>
            </a:r>
            <a:r>
              <a:rPr lang="fr-CA" sz="1800" baseline="0" dirty="0"/>
              <a:t> </a:t>
            </a:r>
            <a:r>
              <a:rPr lang="fr-CA" sz="1600" baseline="0" dirty="0"/>
              <a:t>des</a:t>
            </a:r>
            <a:r>
              <a:rPr lang="fr-CA" sz="1800" baseline="0" dirty="0"/>
              <a:t> </a:t>
            </a:r>
            <a:r>
              <a:rPr lang="fr-CA" sz="1600" baseline="0" dirty="0"/>
              <a:t>stocks</a:t>
            </a:r>
            <a:r>
              <a:rPr lang="fr-CA" sz="1600" dirty="0"/>
              <a:t> de maïs au plan conjoint</a:t>
            </a:r>
            <a:endParaRPr lang="fr-CA" sz="1800" dirty="0"/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40166883406594"/>
          <c:y val="0.13474165355439283"/>
          <c:w val="0.83769966056752931"/>
          <c:h val="0.7258782184036755"/>
        </c:manualLayout>
      </c:layout>
      <c:barChart>
        <c:barDir val="col"/>
        <c:grouping val="clustered"/>
        <c:ser>
          <c:idx val="1"/>
          <c:order val="0"/>
          <c:tx>
            <c:strRef>
              <c:f>Maïs!$A$25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c:spPr>
          <c:cat>
            <c:strRef>
              <c:f>[1]Maïs!$B$9:$M$9</c:f>
              <c:strCache>
                <c:ptCount val="12"/>
                <c:pt idx="0">
                  <c:v>Oct.</c:v>
                </c:pt>
                <c:pt idx="1">
                  <c:v>Nov.</c:v>
                </c:pt>
                <c:pt idx="2">
                  <c:v>Déc.</c:v>
                </c:pt>
                <c:pt idx="3">
                  <c:v>Janv.</c:v>
                </c:pt>
                <c:pt idx="4">
                  <c:v>Fév.</c:v>
                </c:pt>
                <c:pt idx="5">
                  <c:v>Mars</c:v>
                </c:pt>
                <c:pt idx="6">
                  <c:v>Avril</c:v>
                </c:pt>
                <c:pt idx="7">
                  <c:v>Mai</c:v>
                </c:pt>
                <c:pt idx="8">
                  <c:v>Juin</c:v>
                </c:pt>
                <c:pt idx="9">
                  <c:v>Juil.</c:v>
                </c:pt>
                <c:pt idx="10">
                  <c:v>Août</c:v>
                </c:pt>
                <c:pt idx="11">
                  <c:v>Sept.</c:v>
                </c:pt>
              </c:strCache>
            </c:strRef>
          </c:cat>
          <c:val>
            <c:numRef>
              <c:f>Maïs!$B$25:$M$25</c:f>
              <c:numCache>
                <c:formatCode>#,##0</c:formatCode>
                <c:ptCount val="12"/>
                <c:pt idx="0">
                  <c:v>187215.65</c:v>
                </c:pt>
                <c:pt idx="1">
                  <c:v>329208.35199999996</c:v>
                </c:pt>
                <c:pt idx="2">
                  <c:v>192283.71899999998</c:v>
                </c:pt>
                <c:pt idx="3">
                  <c:v>217422.11800000002</c:v>
                </c:pt>
                <c:pt idx="4">
                  <c:v>187414.12600000002</c:v>
                </c:pt>
                <c:pt idx="5">
                  <c:v>229011.91800000001</c:v>
                </c:pt>
                <c:pt idx="6">
                  <c:v>193375.114</c:v>
                </c:pt>
                <c:pt idx="7">
                  <c:v>177442.94999999998</c:v>
                </c:pt>
                <c:pt idx="8">
                  <c:v>192819.10700000005</c:v>
                </c:pt>
                <c:pt idx="9">
                  <c:v>223137.76400000008</c:v>
                </c:pt>
                <c:pt idx="10">
                  <c:v>143385.13200000001</c:v>
                </c:pt>
                <c:pt idx="11">
                  <c:v>115475.76099999997</c:v>
                </c:pt>
              </c:numCache>
            </c:numRef>
          </c:val>
        </c:ser>
        <c:ser>
          <c:idx val="2"/>
          <c:order val="1"/>
          <c:tx>
            <c:strRef>
              <c:f>Maïs!$A$26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c:spPr>
          <c:cat>
            <c:strRef>
              <c:f>[1]Maïs!$B$9:$M$9</c:f>
              <c:strCache>
                <c:ptCount val="12"/>
                <c:pt idx="0">
                  <c:v>Oct.</c:v>
                </c:pt>
                <c:pt idx="1">
                  <c:v>Nov.</c:v>
                </c:pt>
                <c:pt idx="2">
                  <c:v>Déc.</c:v>
                </c:pt>
                <c:pt idx="3">
                  <c:v>Janv.</c:v>
                </c:pt>
                <c:pt idx="4">
                  <c:v>Fév.</c:v>
                </c:pt>
                <c:pt idx="5">
                  <c:v>Mars</c:v>
                </c:pt>
                <c:pt idx="6">
                  <c:v>Avril</c:v>
                </c:pt>
                <c:pt idx="7">
                  <c:v>Mai</c:v>
                </c:pt>
                <c:pt idx="8">
                  <c:v>Juin</c:v>
                </c:pt>
                <c:pt idx="9">
                  <c:v>Juil.</c:v>
                </c:pt>
                <c:pt idx="10">
                  <c:v>Août</c:v>
                </c:pt>
                <c:pt idx="11">
                  <c:v>Sept.</c:v>
                </c:pt>
              </c:strCache>
            </c:strRef>
          </c:cat>
          <c:val>
            <c:numRef>
              <c:f>Maïs!$B$26:$M$26</c:f>
              <c:numCache>
                <c:formatCode>General</c:formatCode>
                <c:ptCount val="12"/>
                <c:pt idx="0" formatCode="#,##0">
                  <c:v>244582.62400000001</c:v>
                </c:pt>
              </c:numCache>
            </c:numRef>
          </c:val>
        </c:ser>
        <c:dLbls/>
        <c:axId val="148553088"/>
        <c:axId val="148567168"/>
      </c:barChart>
      <c:lineChart>
        <c:grouping val="stacked"/>
        <c:ser>
          <c:idx val="0"/>
          <c:order val="2"/>
          <c:tx>
            <c:strRef>
              <c:f>'L:\BD\Ecoulements\Écoulements_Base de données\Écoulements pour ISQ\2015\[Écoulements mensuels ISQ_4 août 2015.xlsx]Maïs'!$A$26</c:f>
              <c:strCache>
                <c:ptCount val="1"/>
                <c:pt idx="0">
                  <c:v>Moyenne*</c:v>
                </c:pt>
              </c:strCache>
            </c:strRef>
          </c:tx>
          <c:spPr>
            <a:ln w="34925" cap="rnd" cmpd="sng" algn="ctr">
              <a:solidFill>
                <a:schemeClr val="accent6"/>
              </a:solidFill>
              <a:prstDash val="solid"/>
              <a:round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c:spPr>
          <c:marker>
            <c:symbol val="circle"/>
            <c:size val="5"/>
            <c:spPr>
              <a:solidFill>
                <a:schemeClr val="tx2">
                  <a:lumMod val="20000"/>
                  <a:lumOff val="80000"/>
                </a:schemeClr>
              </a:solidFill>
              <a:ln w="6350" cap="flat" cmpd="sng" algn="ctr">
                <a:solidFill>
                  <a:schemeClr val="tx2"/>
                </a:solidFill>
                <a:prstDash val="solid"/>
                <a:round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c:spPr>
          </c:marker>
          <c:cat>
            <c:strRef>
              <c:f>[1]Maïs!$B$9:$M$9</c:f>
              <c:strCache>
                <c:ptCount val="12"/>
                <c:pt idx="0">
                  <c:v>Oct.</c:v>
                </c:pt>
                <c:pt idx="1">
                  <c:v>Nov.</c:v>
                </c:pt>
                <c:pt idx="2">
                  <c:v>Déc.</c:v>
                </c:pt>
                <c:pt idx="3">
                  <c:v>Janv.</c:v>
                </c:pt>
                <c:pt idx="4">
                  <c:v>Fév.</c:v>
                </c:pt>
                <c:pt idx="5">
                  <c:v>Mars</c:v>
                </c:pt>
                <c:pt idx="6">
                  <c:v>Avril</c:v>
                </c:pt>
                <c:pt idx="7">
                  <c:v>Mai</c:v>
                </c:pt>
                <c:pt idx="8">
                  <c:v>Juin</c:v>
                </c:pt>
                <c:pt idx="9">
                  <c:v>Juil.</c:v>
                </c:pt>
                <c:pt idx="10">
                  <c:v>Août</c:v>
                </c:pt>
                <c:pt idx="11">
                  <c:v>Sept.</c:v>
                </c:pt>
              </c:strCache>
            </c:strRef>
          </c:cat>
          <c:val>
            <c:numRef>
              <c:f>[1]Maïs!$B$26:$M$26</c:f>
              <c:numCache>
                <c:formatCode>General</c:formatCode>
                <c:ptCount val="12"/>
                <c:pt idx="0">
                  <c:v>236373.2298</c:v>
                </c:pt>
                <c:pt idx="1">
                  <c:v>432042.36300000001</c:v>
                </c:pt>
                <c:pt idx="2">
                  <c:v>200752.59359999993</c:v>
                </c:pt>
                <c:pt idx="3">
                  <c:v>244731.34400000001</c:v>
                </c:pt>
                <c:pt idx="4">
                  <c:v>223986.9688</c:v>
                </c:pt>
                <c:pt idx="5">
                  <c:v>243711.0012</c:v>
                </c:pt>
                <c:pt idx="6">
                  <c:v>198570.8174</c:v>
                </c:pt>
                <c:pt idx="7">
                  <c:v>197609.77220000001</c:v>
                </c:pt>
                <c:pt idx="8">
                  <c:v>212479.8486</c:v>
                </c:pt>
                <c:pt idx="9">
                  <c:v>210614.99659999998</c:v>
                </c:pt>
                <c:pt idx="10">
                  <c:v>169285.1232</c:v>
                </c:pt>
                <c:pt idx="11">
                  <c:v>173447.84359999993</c:v>
                </c:pt>
              </c:numCache>
            </c:numRef>
          </c:val>
        </c:ser>
        <c:dLbls/>
        <c:marker val="1"/>
        <c:axId val="148553088"/>
        <c:axId val="148567168"/>
      </c:lineChart>
      <c:catAx>
        <c:axId val="14855308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8567168"/>
        <c:crosses val="autoZero"/>
        <c:auto val="1"/>
        <c:lblAlgn val="ctr"/>
        <c:lblOffset val="100"/>
      </c:catAx>
      <c:valAx>
        <c:axId val="148567168"/>
        <c:scaling>
          <c:orientation val="minMax"/>
          <c:max val="500000"/>
        </c:scaling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Tonnes</a:t>
                </a:r>
              </a:p>
            </c:rich>
          </c:tx>
          <c:layout>
            <c:manualLayout>
              <c:xMode val="edge"/>
              <c:yMode val="edge"/>
              <c:x val="1.0935590576999639E-2"/>
              <c:y val="0.37059688383367151"/>
            </c:manualLayout>
          </c:layout>
          <c:spPr>
            <a:noFill/>
            <a:ln>
              <a:noFill/>
            </a:ln>
            <a:effectLst/>
          </c:spPr>
        </c:title>
        <c:numFmt formatCode="#,##0" sourceLinked="1"/>
        <c:maj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8553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14841931951268"/>
          <c:y val="0.94107002477046531"/>
          <c:w val="0.37751674981367983"/>
          <c:h val="5.5841873636341757E-2"/>
        </c:manualLayout>
      </c:layout>
      <c:spPr>
        <a:noFill/>
        <a:ln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</c:chart>
  <c:spPr>
    <a:noFill/>
    <a:ln w="6350" cap="flat" cmpd="sng" algn="ctr">
      <a:noFill/>
      <a:prstDash val="solid"/>
      <a:miter lim="800000"/>
    </a:ln>
    <a:effectLst>
      <a:outerShdw blurRad="50800" dist="1016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fr-FR"/>
    </a:p>
  </c:txPr>
  <c:externalData r:id="rId1"/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CA" sz="1600" dirty="0"/>
              <a:t>Livraisons</a:t>
            </a:r>
            <a:r>
              <a:rPr lang="fr-CA" sz="1600" baseline="0" dirty="0"/>
              <a:t> des stocks</a:t>
            </a:r>
            <a:r>
              <a:rPr lang="fr-CA" sz="1600" dirty="0"/>
              <a:t> de soya au plan conjoint</a:t>
            </a:r>
          </a:p>
        </c:rich>
      </c:tx>
      <c:layout>
        <c:manualLayout>
          <c:xMode val="edge"/>
          <c:yMode val="edge"/>
          <c:x val="0.2113958318929304"/>
          <c:y val="2.7322443008212082E-2"/>
        </c:manualLayout>
      </c:layout>
    </c:title>
    <c:plotArea>
      <c:layout>
        <c:manualLayout>
          <c:layoutTarget val="inner"/>
          <c:xMode val="edge"/>
          <c:yMode val="edge"/>
          <c:x val="0.15974630984631749"/>
          <c:y val="0.15607427055702924"/>
          <c:w val="0.81881746292967394"/>
          <c:h val="0.67688074799668618"/>
        </c:manualLayout>
      </c:layout>
      <c:barChart>
        <c:barDir val="col"/>
        <c:grouping val="clustered"/>
        <c:ser>
          <c:idx val="1"/>
          <c:order val="0"/>
          <c:tx>
            <c:strRef>
              <c:f>Soya!$A$24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5E8CF">
                <a:lumMod val="90000"/>
              </a:srgbClr>
            </a:solidFill>
            <a:ln>
              <a:solidFill>
                <a:srgbClr val="F5E8CF"/>
              </a:solidFill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c:spPr>
          <c:cat>
            <c:strRef>
              <c:f>Soya!$B$8:$M$8</c:f>
              <c:strCache>
                <c:ptCount val="12"/>
                <c:pt idx="0">
                  <c:v>Sept.</c:v>
                </c:pt>
                <c:pt idx="1">
                  <c:v>Oct.</c:v>
                </c:pt>
                <c:pt idx="2">
                  <c:v>Nov.</c:v>
                </c:pt>
                <c:pt idx="3">
                  <c:v>Déc.</c:v>
                </c:pt>
                <c:pt idx="4">
                  <c:v>Janv.</c:v>
                </c:pt>
                <c:pt idx="5">
                  <c:v>Fév.</c:v>
                </c:pt>
                <c:pt idx="6">
                  <c:v>Mars</c:v>
                </c:pt>
                <c:pt idx="7">
                  <c:v>Avril</c:v>
                </c:pt>
                <c:pt idx="8">
                  <c:v>Mai</c:v>
                </c:pt>
                <c:pt idx="9">
                  <c:v>Juin</c:v>
                </c:pt>
                <c:pt idx="10">
                  <c:v>Juil.</c:v>
                </c:pt>
                <c:pt idx="11">
                  <c:v>Août</c:v>
                </c:pt>
              </c:strCache>
            </c:strRef>
          </c:cat>
          <c:val>
            <c:numRef>
              <c:f>Soya!$B$24:$M$24</c:f>
              <c:numCache>
                <c:formatCode>#,##0</c:formatCode>
                <c:ptCount val="12"/>
                <c:pt idx="0">
                  <c:v>24372.577999999994</c:v>
                </c:pt>
                <c:pt idx="1">
                  <c:v>289680.04500000004</c:v>
                </c:pt>
                <c:pt idx="2">
                  <c:v>145185.40899999999</c:v>
                </c:pt>
                <c:pt idx="3">
                  <c:v>48224.367000000006</c:v>
                </c:pt>
                <c:pt idx="4">
                  <c:v>43893.574000000008</c:v>
                </c:pt>
                <c:pt idx="5">
                  <c:v>39802.275999999991</c:v>
                </c:pt>
                <c:pt idx="6">
                  <c:v>49960.667000000001</c:v>
                </c:pt>
                <c:pt idx="7">
                  <c:v>45138.243000000002</c:v>
                </c:pt>
                <c:pt idx="8">
                  <c:v>38672.429000000004</c:v>
                </c:pt>
                <c:pt idx="9">
                  <c:v>56709.171999999999</c:v>
                </c:pt>
                <c:pt idx="10">
                  <c:v>37122.087</c:v>
                </c:pt>
                <c:pt idx="11">
                  <c:v>23054.139999999992</c:v>
                </c:pt>
              </c:numCache>
            </c:numRef>
          </c:val>
        </c:ser>
        <c:ser>
          <c:idx val="3"/>
          <c:order val="1"/>
          <c:tx>
            <c:strRef>
              <c:f>Soya!$A$25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B73C26"/>
            </a:solidFill>
            <a:ln w="28575">
              <a:solidFill>
                <a:srgbClr val="B73C26"/>
              </a:solidFill>
              <a:prstDash val="solid"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c:spPr>
          <c:cat>
            <c:strRef>
              <c:f>Soya!$B$8:$M$8</c:f>
              <c:strCache>
                <c:ptCount val="12"/>
                <c:pt idx="0">
                  <c:v>Sept.</c:v>
                </c:pt>
                <c:pt idx="1">
                  <c:v>Oct.</c:v>
                </c:pt>
                <c:pt idx="2">
                  <c:v>Nov.</c:v>
                </c:pt>
                <c:pt idx="3">
                  <c:v>Déc.</c:v>
                </c:pt>
                <c:pt idx="4">
                  <c:v>Janv.</c:v>
                </c:pt>
                <c:pt idx="5">
                  <c:v>Fév.</c:v>
                </c:pt>
                <c:pt idx="6">
                  <c:v>Mars</c:v>
                </c:pt>
                <c:pt idx="7">
                  <c:v>Avril</c:v>
                </c:pt>
                <c:pt idx="8">
                  <c:v>Mai</c:v>
                </c:pt>
                <c:pt idx="9">
                  <c:v>Juin</c:v>
                </c:pt>
                <c:pt idx="10">
                  <c:v>Juil.</c:v>
                </c:pt>
                <c:pt idx="11">
                  <c:v>Août</c:v>
                </c:pt>
              </c:strCache>
            </c:strRef>
          </c:cat>
          <c:val>
            <c:numRef>
              <c:f>Soya!$B$25:$M$25</c:f>
              <c:numCache>
                <c:formatCode>#,##0</c:formatCode>
                <c:ptCount val="12"/>
                <c:pt idx="0">
                  <c:v>72468.301000000007</c:v>
                </c:pt>
                <c:pt idx="1">
                  <c:v>285239.58799999993</c:v>
                </c:pt>
              </c:numCache>
            </c:numRef>
          </c:val>
        </c:ser>
        <c:dLbls/>
        <c:axId val="148747008"/>
        <c:axId val="148748544"/>
      </c:barChart>
      <c:lineChart>
        <c:grouping val="standard"/>
        <c:ser>
          <c:idx val="0"/>
          <c:order val="2"/>
          <c:tx>
            <c:strRef>
              <c:f>Soya!$A$26</c:f>
              <c:strCache>
                <c:ptCount val="1"/>
                <c:pt idx="0">
                  <c:v>Moyenne*</c:v>
                </c:pt>
              </c:strCache>
            </c:strRef>
          </c:tx>
          <c:spPr>
            <a:ln w="25400">
              <a:solidFill>
                <a:srgbClr val="647252"/>
              </a:solidFill>
            </a:ln>
            <a:effectLst>
              <a:glow rad="63500">
                <a:srgbClr val="849276">
                  <a:satMod val="175000"/>
                  <a:alpha val="40000"/>
                </a:srgbClr>
              </a:glow>
            </a:effectLst>
          </c:spPr>
          <c:marker>
            <c:symbol val="circle"/>
            <c:size val="5"/>
            <c:spPr>
              <a:solidFill>
                <a:srgbClr val="647252">
                  <a:lumMod val="40000"/>
                  <a:lumOff val="60000"/>
                </a:srgbClr>
              </a:solidFill>
              <a:ln>
                <a:solidFill>
                  <a:srgbClr val="647252">
                    <a:lumMod val="75000"/>
                  </a:srgbClr>
                </a:solidFill>
              </a:ln>
              <a:effectLst>
                <a:glow rad="63500">
                  <a:srgbClr val="849276">
                    <a:satMod val="175000"/>
                    <a:alpha val="40000"/>
                  </a:srgbClr>
                </a:glow>
              </a:effectLst>
            </c:spPr>
          </c:marker>
          <c:cat>
            <c:strRef>
              <c:f>Soya!$B$8:$M$8</c:f>
              <c:strCache>
                <c:ptCount val="12"/>
                <c:pt idx="0">
                  <c:v>Sept.</c:v>
                </c:pt>
                <c:pt idx="1">
                  <c:v>Oct.</c:v>
                </c:pt>
                <c:pt idx="2">
                  <c:v>Nov.</c:v>
                </c:pt>
                <c:pt idx="3">
                  <c:v>Déc.</c:v>
                </c:pt>
                <c:pt idx="4">
                  <c:v>Janv.</c:v>
                </c:pt>
                <c:pt idx="5">
                  <c:v>Fév.</c:v>
                </c:pt>
                <c:pt idx="6">
                  <c:v>Mars</c:v>
                </c:pt>
                <c:pt idx="7">
                  <c:v>Avril</c:v>
                </c:pt>
                <c:pt idx="8">
                  <c:v>Mai</c:v>
                </c:pt>
                <c:pt idx="9">
                  <c:v>Juin</c:v>
                </c:pt>
                <c:pt idx="10">
                  <c:v>Juil.</c:v>
                </c:pt>
                <c:pt idx="11">
                  <c:v>Août</c:v>
                </c:pt>
              </c:strCache>
            </c:strRef>
          </c:cat>
          <c:val>
            <c:numRef>
              <c:f>Soya!$B$26:$M$26</c:f>
              <c:numCache>
                <c:formatCode>#,##0</c:formatCode>
                <c:ptCount val="12"/>
                <c:pt idx="0">
                  <c:v>36909.619399999996</c:v>
                </c:pt>
                <c:pt idx="1">
                  <c:v>287030.73859999998</c:v>
                </c:pt>
                <c:pt idx="2">
                  <c:v>142800.56079999998</c:v>
                </c:pt>
                <c:pt idx="3">
                  <c:v>50461.948400000001</c:v>
                </c:pt>
                <c:pt idx="4">
                  <c:v>46602.704399999995</c:v>
                </c:pt>
                <c:pt idx="5">
                  <c:v>45131.206599999998</c:v>
                </c:pt>
                <c:pt idx="6">
                  <c:v>41553.132399999995</c:v>
                </c:pt>
                <c:pt idx="7">
                  <c:v>39679.999000000003</c:v>
                </c:pt>
                <c:pt idx="8">
                  <c:v>33433.911800000002</c:v>
                </c:pt>
                <c:pt idx="9">
                  <c:v>37196.788800000002</c:v>
                </c:pt>
                <c:pt idx="10">
                  <c:v>23879.699599999996</c:v>
                </c:pt>
                <c:pt idx="11">
                  <c:v>12379.058199999996</c:v>
                </c:pt>
              </c:numCache>
            </c:numRef>
          </c:val>
        </c:ser>
        <c:dLbls/>
        <c:marker val="1"/>
        <c:axId val="148747008"/>
        <c:axId val="148748544"/>
      </c:lineChart>
      <c:catAx>
        <c:axId val="14874700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148748544"/>
        <c:crosses val="autoZero"/>
        <c:auto val="1"/>
        <c:lblAlgn val="ctr"/>
        <c:lblOffset val="100"/>
      </c:catAx>
      <c:valAx>
        <c:axId val="14874854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Tonnes</a:t>
                </a:r>
              </a:p>
            </c:rich>
          </c:tx>
          <c:layout>
            <c:manualLayout>
              <c:xMode val="edge"/>
              <c:yMode val="edge"/>
              <c:x val="1.0890628759732327E-2"/>
              <c:y val="0.32859202878168287"/>
            </c:manualLayout>
          </c:layout>
        </c:title>
        <c:numFmt formatCode="#,##0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b="1"/>
            </a:pPr>
            <a:endParaRPr lang="fr-FR"/>
          </a:p>
        </c:txPr>
        <c:crossAx val="148747008"/>
        <c:crosses val="autoZero"/>
        <c:crossBetween val="between"/>
      </c:valAx>
    </c:plotArea>
    <c:legend>
      <c:legendPos val="b"/>
      <c:layout/>
      <c:spPr>
        <a:ln>
          <a:solidFill>
            <a:schemeClr val="bg1">
              <a:lumMod val="65000"/>
            </a:schemeClr>
          </a:solidFill>
        </a:ln>
      </c:spPr>
      <c:txPr>
        <a:bodyPr/>
        <a:lstStyle/>
        <a:p>
          <a:pPr>
            <a:defRPr b="0"/>
          </a:pPr>
          <a:endParaRPr lang="fr-FR"/>
        </a:p>
      </c:txPr>
    </c:legend>
    <c:plotVisOnly val="1"/>
    <c:dispBlanksAs val="gap"/>
  </c:chart>
  <c:spPr>
    <a:ln>
      <a:noFill/>
    </a:ln>
    <a:effectLst>
      <a:outerShdw blurRad="50800" dist="101600" dir="2700000" algn="tl" rotWithShape="0">
        <a:prstClr val="black">
          <a:alpha val="40000"/>
        </a:prstClr>
      </a:outerShdw>
    </a:effectLst>
  </c:spPr>
  <c:externalData r:id="rId2"/>
  <c:userShapes r:id="rId3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hart>
    <c:autoTitleDeleted val="1"/>
    <c:plotArea>
      <c:layout/>
      <c:lineChart>
        <c:grouping val="standard"/>
        <c:ser>
          <c:idx val="0"/>
          <c:order val="0"/>
          <c:tx>
            <c:v>Toutes régions</c:v>
          </c:tx>
          <c:spPr>
            <a:ln w="38100" cap="rnd">
              <a:solidFill>
                <a:srgbClr val="CC9900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'Soya MR'!$S$212:$S$264</c:f>
              <c:numCache>
                <c:formatCode>m/d/yyyy</c:formatCode>
                <c:ptCount val="53"/>
                <c:pt idx="0">
                  <c:v>41939</c:v>
                </c:pt>
                <c:pt idx="1">
                  <c:v>41946</c:v>
                </c:pt>
                <c:pt idx="2">
                  <c:v>41953</c:v>
                </c:pt>
                <c:pt idx="3">
                  <c:v>41960</c:v>
                </c:pt>
                <c:pt idx="4">
                  <c:v>41967</c:v>
                </c:pt>
                <c:pt idx="5">
                  <c:v>41974</c:v>
                </c:pt>
                <c:pt idx="6">
                  <c:v>41981</c:v>
                </c:pt>
                <c:pt idx="7">
                  <c:v>41988</c:v>
                </c:pt>
                <c:pt idx="8">
                  <c:v>41995</c:v>
                </c:pt>
                <c:pt idx="9">
                  <c:v>42002</c:v>
                </c:pt>
                <c:pt idx="10">
                  <c:v>42009</c:v>
                </c:pt>
                <c:pt idx="11">
                  <c:v>42016</c:v>
                </c:pt>
                <c:pt idx="12">
                  <c:v>42023</c:v>
                </c:pt>
                <c:pt idx="13">
                  <c:v>42030</c:v>
                </c:pt>
                <c:pt idx="14">
                  <c:v>42037</c:v>
                </c:pt>
                <c:pt idx="15">
                  <c:v>42044</c:v>
                </c:pt>
                <c:pt idx="16">
                  <c:v>42051</c:v>
                </c:pt>
                <c:pt idx="17">
                  <c:v>42058</c:v>
                </c:pt>
                <c:pt idx="18">
                  <c:v>42065</c:v>
                </c:pt>
                <c:pt idx="19">
                  <c:v>42072</c:v>
                </c:pt>
                <c:pt idx="20">
                  <c:v>42079</c:v>
                </c:pt>
                <c:pt idx="21">
                  <c:v>42086</c:v>
                </c:pt>
                <c:pt idx="22">
                  <c:v>42093</c:v>
                </c:pt>
                <c:pt idx="23">
                  <c:v>42100</c:v>
                </c:pt>
                <c:pt idx="24">
                  <c:v>42107</c:v>
                </c:pt>
                <c:pt idx="25">
                  <c:v>42114</c:v>
                </c:pt>
                <c:pt idx="26">
                  <c:v>42121</c:v>
                </c:pt>
                <c:pt idx="27">
                  <c:v>42128</c:v>
                </c:pt>
                <c:pt idx="28">
                  <c:v>42135</c:v>
                </c:pt>
                <c:pt idx="29">
                  <c:v>42142</c:v>
                </c:pt>
                <c:pt idx="30">
                  <c:v>42149</c:v>
                </c:pt>
                <c:pt idx="31">
                  <c:v>42156</c:v>
                </c:pt>
                <c:pt idx="32">
                  <c:v>42163</c:v>
                </c:pt>
                <c:pt idx="33">
                  <c:v>42170</c:v>
                </c:pt>
                <c:pt idx="34">
                  <c:v>42177</c:v>
                </c:pt>
                <c:pt idx="35">
                  <c:v>42184</c:v>
                </c:pt>
                <c:pt idx="36">
                  <c:v>42191</c:v>
                </c:pt>
                <c:pt idx="37">
                  <c:v>42198</c:v>
                </c:pt>
                <c:pt idx="38">
                  <c:v>42205</c:v>
                </c:pt>
                <c:pt idx="39">
                  <c:v>42212</c:v>
                </c:pt>
                <c:pt idx="40">
                  <c:v>42219</c:v>
                </c:pt>
                <c:pt idx="41">
                  <c:v>42226</c:v>
                </c:pt>
                <c:pt idx="42">
                  <c:v>42233</c:v>
                </c:pt>
                <c:pt idx="43">
                  <c:v>42240</c:v>
                </c:pt>
                <c:pt idx="44">
                  <c:v>42247</c:v>
                </c:pt>
                <c:pt idx="45">
                  <c:v>42254</c:v>
                </c:pt>
                <c:pt idx="46">
                  <c:v>42261</c:v>
                </c:pt>
                <c:pt idx="47">
                  <c:v>42268</c:v>
                </c:pt>
                <c:pt idx="48">
                  <c:v>42275</c:v>
                </c:pt>
                <c:pt idx="49">
                  <c:v>42282</c:v>
                </c:pt>
                <c:pt idx="50">
                  <c:v>42289</c:v>
                </c:pt>
                <c:pt idx="51">
                  <c:v>42296</c:v>
                </c:pt>
                <c:pt idx="52">
                  <c:v>42303</c:v>
                </c:pt>
              </c:numCache>
            </c:numRef>
          </c:cat>
          <c:val>
            <c:numRef>
              <c:f>'Soya MR'!$V$212:$V$264</c:f>
              <c:numCache>
                <c:formatCode>0.00</c:formatCode>
                <c:ptCount val="53"/>
                <c:pt idx="0">
                  <c:v>416</c:v>
                </c:pt>
                <c:pt idx="1">
                  <c:v>#N/A</c:v>
                </c:pt>
                <c:pt idx="2">
                  <c:v>411.43999999999988</c:v>
                </c:pt>
                <c:pt idx="3">
                  <c:v>421.47789473684219</c:v>
                </c:pt>
                <c:pt idx="4">
                  <c:v>#N/A</c:v>
                </c:pt>
                <c:pt idx="5">
                  <c:v>411</c:v>
                </c:pt>
                <c:pt idx="6">
                  <c:v>427</c:v>
                </c:pt>
                <c:pt idx="7">
                  <c:v>423.34352941176468</c:v>
                </c:pt>
                <c:pt idx="8">
                  <c:v>#N/A</c:v>
                </c:pt>
                <c:pt idx="9">
                  <c:v>#N/A</c:v>
                </c:pt>
                <c:pt idx="10">
                  <c:v>445.04140944583025</c:v>
                </c:pt>
                <c:pt idx="11">
                  <c:v>428.97330268552304</c:v>
                </c:pt>
                <c:pt idx="12">
                  <c:v>431.19634730538922</c:v>
                </c:pt>
                <c:pt idx="13">
                  <c:v>430.51930163638701</c:v>
                </c:pt>
                <c:pt idx="14">
                  <c:v>426.42600764087859</c:v>
                </c:pt>
                <c:pt idx="15">
                  <c:v>434.43459326459163</c:v>
                </c:pt>
                <c:pt idx="16">
                  <c:v>441.0867828312924</c:v>
                </c:pt>
                <c:pt idx="17">
                  <c:v>448.77648366338451</c:v>
                </c:pt>
                <c:pt idx="18">
                  <c:v>438.93540582647813</c:v>
                </c:pt>
                <c:pt idx="19">
                  <c:v>437.54212220079467</c:v>
                </c:pt>
                <c:pt idx="20">
                  <c:v>428.42868317153557</c:v>
                </c:pt>
                <c:pt idx="21">
                  <c:v>424.80744047619044</c:v>
                </c:pt>
                <c:pt idx="22">
                  <c:v>433.38206685594565</c:v>
                </c:pt>
                <c:pt idx="23">
                  <c:v>435.34551717470225</c:v>
                </c:pt>
                <c:pt idx="24">
                  <c:v>416.69122072484635</c:v>
                </c:pt>
                <c:pt idx="25">
                  <c:v>415.67122983583852</c:v>
                </c:pt>
                <c:pt idx="26">
                  <c:v>412.02669514316756</c:v>
                </c:pt>
                <c:pt idx="27">
                  <c:v>413.90149540609224</c:v>
                </c:pt>
                <c:pt idx="28">
                  <c:v>402.27154994646128</c:v>
                </c:pt>
                <c:pt idx="29">
                  <c:v>404.61616512752687</c:v>
                </c:pt>
                <c:pt idx="30">
                  <c:v>403.61099541543672</c:v>
                </c:pt>
                <c:pt idx="31">
                  <c:v>410.02825590612298</c:v>
                </c:pt>
                <c:pt idx="32">
                  <c:v>405.14446440384171</c:v>
                </c:pt>
                <c:pt idx="33">
                  <c:v>411.23850489739675</c:v>
                </c:pt>
                <c:pt idx="34">
                  <c:v>430.87759566331584</c:v>
                </c:pt>
                <c:pt idx="35">
                  <c:v>457.25373594490418</c:v>
                </c:pt>
                <c:pt idx="36">
                  <c:v>455.35596675706358</c:v>
                </c:pt>
                <c:pt idx="37">
                  <c:v>460.84220091465568</c:v>
                </c:pt>
                <c:pt idx="38">
                  <c:v>450.79482746931279</c:v>
                </c:pt>
                <c:pt idx="39">
                  <c:v>437.58133412879914</c:v>
                </c:pt>
                <c:pt idx="40">
                  <c:v>439.5150528364328</c:v>
                </c:pt>
                <c:pt idx="41">
                  <c:v>445.6817011931858</c:v>
                </c:pt>
                <c:pt idx="42">
                  <c:v>425.94464772085024</c:v>
                </c:pt>
                <c:pt idx="43">
                  <c:v>405.24269936987611</c:v>
                </c:pt>
                <c:pt idx="44">
                  <c:v>415.25923704404477</c:v>
                </c:pt>
                <c:pt idx="45">
                  <c:v>412.50632450411513</c:v>
                </c:pt>
                <c:pt idx="46">
                  <c:v>408.5062333217719</c:v>
                </c:pt>
                <c:pt idx="47">
                  <c:v>415.19333953983266</c:v>
                </c:pt>
                <c:pt idx="48">
                  <c:v>420.10662813752162</c:v>
                </c:pt>
                <c:pt idx="49">
                  <c:v>406.73232498406213</c:v>
                </c:pt>
                <c:pt idx="50">
                  <c:v>410.72950351737967</c:v>
                </c:pt>
                <c:pt idx="51">
                  <c:v>411.69395866392745</c:v>
                </c:pt>
                <c:pt idx="52">
                  <c:v>406.43631221735973</c:v>
                </c:pt>
              </c:numCache>
            </c:numRef>
          </c:val>
        </c:ser>
        <c:ser>
          <c:idx val="1"/>
          <c:order val="1"/>
          <c:tx>
            <c:strRef>
              <c:f>'Soya MR'!$W$4:$Y$4</c:f>
              <c:strCache>
                <c:ptCount val="1"/>
                <c:pt idx="0">
                  <c:v>Mauricie</c:v>
                </c:pt>
              </c:strCache>
            </c:strRef>
          </c:tx>
          <c:spPr>
            <a:ln w="2222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cat>
            <c:numRef>
              <c:f>'Soya MR'!$S$212:$S$264</c:f>
              <c:numCache>
                <c:formatCode>m/d/yyyy</c:formatCode>
                <c:ptCount val="53"/>
                <c:pt idx="0">
                  <c:v>41939</c:v>
                </c:pt>
                <c:pt idx="1">
                  <c:v>41946</c:v>
                </c:pt>
                <c:pt idx="2">
                  <c:v>41953</c:v>
                </c:pt>
                <c:pt idx="3">
                  <c:v>41960</c:v>
                </c:pt>
                <c:pt idx="4">
                  <c:v>41967</c:v>
                </c:pt>
                <c:pt idx="5">
                  <c:v>41974</c:v>
                </c:pt>
                <c:pt idx="6">
                  <c:v>41981</c:v>
                </c:pt>
                <c:pt idx="7">
                  <c:v>41988</c:v>
                </c:pt>
                <c:pt idx="8">
                  <c:v>41995</c:v>
                </c:pt>
                <c:pt idx="9">
                  <c:v>42002</c:v>
                </c:pt>
                <c:pt idx="10">
                  <c:v>42009</c:v>
                </c:pt>
                <c:pt idx="11">
                  <c:v>42016</c:v>
                </c:pt>
                <c:pt idx="12">
                  <c:v>42023</c:v>
                </c:pt>
                <c:pt idx="13">
                  <c:v>42030</c:v>
                </c:pt>
                <c:pt idx="14">
                  <c:v>42037</c:v>
                </c:pt>
                <c:pt idx="15">
                  <c:v>42044</c:v>
                </c:pt>
                <c:pt idx="16">
                  <c:v>42051</c:v>
                </c:pt>
                <c:pt idx="17">
                  <c:v>42058</c:v>
                </c:pt>
                <c:pt idx="18">
                  <c:v>42065</c:v>
                </c:pt>
                <c:pt idx="19">
                  <c:v>42072</c:v>
                </c:pt>
                <c:pt idx="20">
                  <c:v>42079</c:v>
                </c:pt>
                <c:pt idx="21">
                  <c:v>42086</c:v>
                </c:pt>
                <c:pt idx="22">
                  <c:v>42093</c:v>
                </c:pt>
                <c:pt idx="23">
                  <c:v>42100</c:v>
                </c:pt>
                <c:pt idx="24">
                  <c:v>42107</c:v>
                </c:pt>
                <c:pt idx="25">
                  <c:v>42114</c:v>
                </c:pt>
                <c:pt idx="26">
                  <c:v>42121</c:v>
                </c:pt>
                <c:pt idx="27">
                  <c:v>42128</c:v>
                </c:pt>
                <c:pt idx="28">
                  <c:v>42135</c:v>
                </c:pt>
                <c:pt idx="29">
                  <c:v>42142</c:v>
                </c:pt>
                <c:pt idx="30">
                  <c:v>42149</c:v>
                </c:pt>
                <c:pt idx="31">
                  <c:v>42156</c:v>
                </c:pt>
                <c:pt idx="32">
                  <c:v>42163</c:v>
                </c:pt>
                <c:pt idx="33">
                  <c:v>42170</c:v>
                </c:pt>
                <c:pt idx="34">
                  <c:v>42177</c:v>
                </c:pt>
                <c:pt idx="35">
                  <c:v>42184</c:v>
                </c:pt>
                <c:pt idx="36">
                  <c:v>42191</c:v>
                </c:pt>
                <c:pt idx="37">
                  <c:v>42198</c:v>
                </c:pt>
                <c:pt idx="38">
                  <c:v>42205</c:v>
                </c:pt>
                <c:pt idx="39">
                  <c:v>42212</c:v>
                </c:pt>
                <c:pt idx="40">
                  <c:v>42219</c:v>
                </c:pt>
                <c:pt idx="41">
                  <c:v>42226</c:v>
                </c:pt>
                <c:pt idx="42">
                  <c:v>42233</c:v>
                </c:pt>
                <c:pt idx="43">
                  <c:v>42240</c:v>
                </c:pt>
                <c:pt idx="44">
                  <c:v>42247</c:v>
                </c:pt>
                <c:pt idx="45">
                  <c:v>42254</c:v>
                </c:pt>
                <c:pt idx="46">
                  <c:v>42261</c:v>
                </c:pt>
                <c:pt idx="47">
                  <c:v>42268</c:v>
                </c:pt>
                <c:pt idx="48">
                  <c:v>42275</c:v>
                </c:pt>
                <c:pt idx="49">
                  <c:v>42282</c:v>
                </c:pt>
                <c:pt idx="50">
                  <c:v>42289</c:v>
                </c:pt>
                <c:pt idx="51">
                  <c:v>42296</c:v>
                </c:pt>
                <c:pt idx="52">
                  <c:v>42303</c:v>
                </c:pt>
              </c:numCache>
            </c:numRef>
          </c:cat>
          <c:val>
            <c:numRef>
              <c:f>'Soya MR'!$Y$212:$Y$264</c:f>
              <c:numCache>
                <c:formatCode>0.00</c:formatCode>
                <c:ptCount val="5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427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418</c:v>
                </c:pt>
                <c:pt idx="26">
                  <c:v>#N/A</c:v>
                </c:pt>
                <c:pt idx="27">
                  <c:v>411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410.08663824730013</c:v>
                </c:pt>
                <c:pt idx="32">
                  <c:v>#N/A</c:v>
                </c:pt>
                <c:pt idx="33">
                  <c:v>421.15068493150693</c:v>
                </c:pt>
                <c:pt idx="34">
                  <c:v>428.5</c:v>
                </c:pt>
                <c:pt idx="35">
                  <c:v>444.99122807017534</c:v>
                </c:pt>
                <c:pt idx="36">
                  <c:v>469.66554054054052</c:v>
                </c:pt>
                <c:pt idx="37">
                  <c:v>463.73877462767723</c:v>
                </c:pt>
                <c:pt idx="38">
                  <c:v>450</c:v>
                </c:pt>
                <c:pt idx="39">
                  <c:v>#N/A</c:v>
                </c:pt>
                <c:pt idx="40">
                  <c:v>435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414.33333333333331</c:v>
                </c:pt>
                <c:pt idx="45">
                  <c:v>#N/A</c:v>
                </c:pt>
                <c:pt idx="46">
                  <c:v>#N/A</c:v>
                </c:pt>
                <c:pt idx="47">
                  <c:v>418.41108363987217</c:v>
                </c:pt>
                <c:pt idx="48">
                  <c:v>414.50632911392404</c:v>
                </c:pt>
                <c:pt idx="49">
                  <c:v>408.59298750247967</c:v>
                </c:pt>
                <c:pt idx="50">
                  <c:v>410.50606133773516</c:v>
                </c:pt>
                <c:pt idx="51">
                  <c:v>414</c:v>
                </c:pt>
                <c:pt idx="52">
                  <c:v>408.47091521713099</c:v>
                </c:pt>
              </c:numCache>
            </c:numRef>
          </c:val>
        </c:ser>
        <c:dLbls/>
        <c:marker val="1"/>
        <c:axId val="148783872"/>
        <c:axId val="148785408"/>
      </c:lineChart>
      <c:dateAx>
        <c:axId val="148783872"/>
        <c:scaling>
          <c:orientation val="minMax"/>
        </c:scaling>
        <c:axPos val="b"/>
        <c:numFmt formatCode="m/d/yyyy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8785408"/>
        <c:crosses val="autoZero"/>
        <c:auto val="1"/>
        <c:lblOffset val="100"/>
        <c:baseTimeUnit val="days"/>
      </c:dateAx>
      <c:valAx>
        <c:axId val="14878540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A" b="1"/>
                  <a:t>Prix  $CA/tonne</a:t>
                </a:r>
              </a:p>
            </c:rich>
          </c:tx>
          <c:layout>
            <c:manualLayout>
              <c:xMode val="edge"/>
              <c:yMode val="edge"/>
              <c:x val="0"/>
              <c:y val="0.30005360941986631"/>
            </c:manualLayout>
          </c:layout>
          <c:spPr>
            <a:noFill/>
            <a:ln>
              <a:noFill/>
            </a:ln>
            <a:effectLst/>
          </c:spPr>
        </c:title>
        <c:numFmt formatCode="#,##0\ &quot;$&quot;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8783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solidFill>
            <a:schemeClr val="bg1">
              <a:lumMod val="8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outerShdw blurRad="50800" dist="1016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fr-FR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hart>
    <c:autoTitleDeleted val="1"/>
    <c:plotArea>
      <c:layout/>
      <c:lineChart>
        <c:grouping val="standard"/>
        <c:ser>
          <c:idx val="0"/>
          <c:order val="0"/>
          <c:tx>
            <c:v>Toutes régions</c:v>
          </c:tx>
          <c:spPr>
            <a:ln w="38100" cap="rnd">
              <a:solidFill>
                <a:srgbClr val="CC9900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'Soya MR'!$S$212:$S$264</c:f>
              <c:numCache>
                <c:formatCode>m/d/yyyy</c:formatCode>
                <c:ptCount val="53"/>
                <c:pt idx="0">
                  <c:v>41939</c:v>
                </c:pt>
                <c:pt idx="1">
                  <c:v>41946</c:v>
                </c:pt>
                <c:pt idx="2">
                  <c:v>41953</c:v>
                </c:pt>
                <c:pt idx="3">
                  <c:v>41960</c:v>
                </c:pt>
                <c:pt idx="4">
                  <c:v>41967</c:v>
                </c:pt>
                <c:pt idx="5">
                  <c:v>41974</c:v>
                </c:pt>
                <c:pt idx="6">
                  <c:v>41981</c:v>
                </c:pt>
                <c:pt idx="7">
                  <c:v>41988</c:v>
                </c:pt>
                <c:pt idx="8">
                  <c:v>41995</c:v>
                </c:pt>
                <c:pt idx="9">
                  <c:v>42002</c:v>
                </c:pt>
                <c:pt idx="10">
                  <c:v>42009</c:v>
                </c:pt>
                <c:pt idx="11">
                  <c:v>42016</c:v>
                </c:pt>
                <c:pt idx="12">
                  <c:v>42023</c:v>
                </c:pt>
                <c:pt idx="13">
                  <c:v>42030</c:v>
                </c:pt>
                <c:pt idx="14">
                  <c:v>42037</c:v>
                </c:pt>
                <c:pt idx="15">
                  <c:v>42044</c:v>
                </c:pt>
                <c:pt idx="16">
                  <c:v>42051</c:v>
                </c:pt>
                <c:pt idx="17">
                  <c:v>42058</c:v>
                </c:pt>
                <c:pt idx="18">
                  <c:v>42065</c:v>
                </c:pt>
                <c:pt idx="19">
                  <c:v>42072</c:v>
                </c:pt>
                <c:pt idx="20">
                  <c:v>42079</c:v>
                </c:pt>
                <c:pt idx="21">
                  <c:v>42086</c:v>
                </c:pt>
                <c:pt idx="22">
                  <c:v>42093</c:v>
                </c:pt>
                <c:pt idx="23">
                  <c:v>42100</c:v>
                </c:pt>
                <c:pt idx="24">
                  <c:v>42107</c:v>
                </c:pt>
                <c:pt idx="25">
                  <c:v>42114</c:v>
                </c:pt>
                <c:pt idx="26">
                  <c:v>42121</c:v>
                </c:pt>
                <c:pt idx="27">
                  <c:v>42128</c:v>
                </c:pt>
                <c:pt idx="28">
                  <c:v>42135</c:v>
                </c:pt>
                <c:pt idx="29">
                  <c:v>42142</c:v>
                </c:pt>
                <c:pt idx="30">
                  <c:v>42149</c:v>
                </c:pt>
                <c:pt idx="31">
                  <c:v>42156</c:v>
                </c:pt>
                <c:pt idx="32">
                  <c:v>42163</c:v>
                </c:pt>
                <c:pt idx="33">
                  <c:v>42170</c:v>
                </c:pt>
                <c:pt idx="34">
                  <c:v>42177</c:v>
                </c:pt>
                <c:pt idx="35">
                  <c:v>42184</c:v>
                </c:pt>
                <c:pt idx="36">
                  <c:v>42191</c:v>
                </c:pt>
                <c:pt idx="37">
                  <c:v>42198</c:v>
                </c:pt>
                <c:pt idx="38">
                  <c:v>42205</c:v>
                </c:pt>
                <c:pt idx="39">
                  <c:v>42212</c:v>
                </c:pt>
                <c:pt idx="40">
                  <c:v>42219</c:v>
                </c:pt>
                <c:pt idx="41">
                  <c:v>42226</c:v>
                </c:pt>
                <c:pt idx="42">
                  <c:v>42233</c:v>
                </c:pt>
                <c:pt idx="43">
                  <c:v>42240</c:v>
                </c:pt>
                <c:pt idx="44">
                  <c:v>42247</c:v>
                </c:pt>
                <c:pt idx="45">
                  <c:v>42254</c:v>
                </c:pt>
                <c:pt idx="46">
                  <c:v>42261</c:v>
                </c:pt>
                <c:pt idx="47">
                  <c:v>42268</c:v>
                </c:pt>
                <c:pt idx="48">
                  <c:v>42275</c:v>
                </c:pt>
                <c:pt idx="49">
                  <c:v>42282</c:v>
                </c:pt>
                <c:pt idx="50">
                  <c:v>42289</c:v>
                </c:pt>
                <c:pt idx="51">
                  <c:v>42296</c:v>
                </c:pt>
                <c:pt idx="52">
                  <c:v>42303</c:v>
                </c:pt>
              </c:numCache>
            </c:numRef>
          </c:cat>
          <c:val>
            <c:numRef>
              <c:f>'Soya MR'!$T$212:$T$264</c:f>
              <c:numCache>
                <c:formatCode>0.00</c:formatCode>
                <c:ptCount val="53"/>
                <c:pt idx="0">
                  <c:v>1.05</c:v>
                </c:pt>
                <c:pt idx="1">
                  <c:v>#N/A</c:v>
                </c:pt>
                <c:pt idx="2">
                  <c:v>1.0925</c:v>
                </c:pt>
                <c:pt idx="3">
                  <c:v>1.3210736842105262</c:v>
                </c:pt>
                <c:pt idx="4">
                  <c:v>#N/A</c:v>
                </c:pt>
                <c:pt idx="5">
                  <c:v>1.048</c:v>
                </c:pt>
                <c:pt idx="6">
                  <c:v>1.4410999999999998</c:v>
                </c:pt>
                <c:pt idx="7">
                  <c:v>1.3980844705882356</c:v>
                </c:pt>
                <c:pt idx="8">
                  <c:v>#N/A</c:v>
                </c:pt>
                <c:pt idx="9">
                  <c:v>#N/A</c:v>
                </c:pt>
                <c:pt idx="10">
                  <c:v>1.836081600127164</c:v>
                </c:pt>
                <c:pt idx="11">
                  <c:v>1.8041822142523289</c:v>
                </c:pt>
                <c:pt idx="12">
                  <c:v>2.1303197604790425</c:v>
                </c:pt>
                <c:pt idx="13">
                  <c:v>2.1877332817935837</c:v>
                </c:pt>
                <c:pt idx="14">
                  <c:v>2.0004472779369631</c:v>
                </c:pt>
                <c:pt idx="15">
                  <c:v>2.2191307627321151</c:v>
                </c:pt>
                <c:pt idx="16">
                  <c:v>2.1918005491559858</c:v>
                </c:pt>
                <c:pt idx="17">
                  <c:v>2.2863800859349745</c:v>
                </c:pt>
                <c:pt idx="18">
                  <c:v>2.1255501092435609</c:v>
                </c:pt>
                <c:pt idx="19">
                  <c:v>2.2175327786558685</c:v>
                </c:pt>
                <c:pt idx="20">
                  <c:v>2.1728983246611264</c:v>
                </c:pt>
                <c:pt idx="21">
                  <c:v>1.9632270833333334</c:v>
                </c:pt>
                <c:pt idx="22">
                  <c:v>2.1127712244553676</c:v>
                </c:pt>
                <c:pt idx="23">
                  <c:v>2.2205300499847334</c:v>
                </c:pt>
                <c:pt idx="24">
                  <c:v>1.8536598063587599</c:v>
                </c:pt>
                <c:pt idx="25">
                  <c:v>1.7542909937930695</c:v>
                </c:pt>
                <c:pt idx="26">
                  <c:v>1.666929099902535</c:v>
                </c:pt>
                <c:pt idx="27">
                  <c:v>1.7267117041698734</c:v>
                </c:pt>
                <c:pt idx="28">
                  <c:v>1.5220677142412715</c:v>
                </c:pt>
                <c:pt idx="29">
                  <c:v>1.8114889354506247</c:v>
                </c:pt>
                <c:pt idx="30">
                  <c:v>1.9209301536860428</c:v>
                </c:pt>
                <c:pt idx="31">
                  <c:v>2.0227256954661157</c:v>
                </c:pt>
                <c:pt idx="32">
                  <c:v>1.8080256748200401</c:v>
                </c:pt>
                <c:pt idx="33">
                  <c:v>1.8522651306766862</c:v>
                </c:pt>
                <c:pt idx="34">
                  <c:v>2.015281175592424</c:v>
                </c:pt>
                <c:pt idx="35">
                  <c:v>2.247534562949105</c:v>
                </c:pt>
                <c:pt idx="36">
                  <c:v>2.2975950158545282</c:v>
                </c:pt>
                <c:pt idx="37">
                  <c:v>2.3501710660058026</c:v>
                </c:pt>
                <c:pt idx="38">
                  <c:v>2.3339739748533086</c:v>
                </c:pt>
                <c:pt idx="39">
                  <c:v>2.5039218375840311</c:v>
                </c:pt>
                <c:pt idx="40">
                  <c:v>2.5170170990684491</c:v>
                </c:pt>
                <c:pt idx="41">
                  <c:v>2.5473861124096202</c:v>
                </c:pt>
                <c:pt idx="42">
                  <c:v>2.5312776718257548</c:v>
                </c:pt>
                <c:pt idx="43">
                  <c:v>2.2787172369401723</c:v>
                </c:pt>
                <c:pt idx="44">
                  <c:v>2.567876288032362</c:v>
                </c:pt>
                <c:pt idx="45">
                  <c:v>2.4664817038529709</c:v>
                </c:pt>
                <c:pt idx="46">
                  <c:v>2.2663075731848146</c:v>
                </c:pt>
                <c:pt idx="47">
                  <c:v>2.5288333801076326</c:v>
                </c:pt>
                <c:pt idx="48">
                  <c:v>2.6251940238163569</c:v>
                </c:pt>
                <c:pt idx="49">
                  <c:v>2.2102515319729035</c:v>
                </c:pt>
                <c:pt idx="50">
                  <c:v>2.1055172200238057</c:v>
                </c:pt>
                <c:pt idx="51">
                  <c:v>2.2243897200258824</c:v>
                </c:pt>
                <c:pt idx="52">
                  <c:v>2.1964678734647802</c:v>
                </c:pt>
              </c:numCache>
            </c:numRef>
          </c:val>
        </c:ser>
        <c:ser>
          <c:idx val="1"/>
          <c:order val="1"/>
          <c:tx>
            <c:strRef>
              <c:f>'Soya MR'!$W$4:$Y$4</c:f>
              <c:strCache>
                <c:ptCount val="1"/>
                <c:pt idx="0">
                  <c:v>Mauricie</c:v>
                </c:pt>
              </c:strCache>
            </c:strRef>
          </c:tx>
          <c:spPr>
            <a:ln w="2222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cat>
            <c:numRef>
              <c:f>'Soya MR'!$S$212:$S$264</c:f>
              <c:numCache>
                <c:formatCode>m/d/yyyy</c:formatCode>
                <c:ptCount val="53"/>
                <c:pt idx="0">
                  <c:v>41939</c:v>
                </c:pt>
                <c:pt idx="1">
                  <c:v>41946</c:v>
                </c:pt>
                <c:pt idx="2">
                  <c:v>41953</c:v>
                </c:pt>
                <c:pt idx="3">
                  <c:v>41960</c:v>
                </c:pt>
                <c:pt idx="4">
                  <c:v>41967</c:v>
                </c:pt>
                <c:pt idx="5">
                  <c:v>41974</c:v>
                </c:pt>
                <c:pt idx="6">
                  <c:v>41981</c:v>
                </c:pt>
                <c:pt idx="7">
                  <c:v>41988</c:v>
                </c:pt>
                <c:pt idx="8">
                  <c:v>41995</c:v>
                </c:pt>
                <c:pt idx="9">
                  <c:v>42002</c:v>
                </c:pt>
                <c:pt idx="10">
                  <c:v>42009</c:v>
                </c:pt>
                <c:pt idx="11">
                  <c:v>42016</c:v>
                </c:pt>
                <c:pt idx="12">
                  <c:v>42023</c:v>
                </c:pt>
                <c:pt idx="13">
                  <c:v>42030</c:v>
                </c:pt>
                <c:pt idx="14">
                  <c:v>42037</c:v>
                </c:pt>
                <c:pt idx="15">
                  <c:v>42044</c:v>
                </c:pt>
                <c:pt idx="16">
                  <c:v>42051</c:v>
                </c:pt>
                <c:pt idx="17">
                  <c:v>42058</c:v>
                </c:pt>
                <c:pt idx="18">
                  <c:v>42065</c:v>
                </c:pt>
                <c:pt idx="19">
                  <c:v>42072</c:v>
                </c:pt>
                <c:pt idx="20">
                  <c:v>42079</c:v>
                </c:pt>
                <c:pt idx="21">
                  <c:v>42086</c:v>
                </c:pt>
                <c:pt idx="22">
                  <c:v>42093</c:v>
                </c:pt>
                <c:pt idx="23">
                  <c:v>42100</c:v>
                </c:pt>
                <c:pt idx="24">
                  <c:v>42107</c:v>
                </c:pt>
                <c:pt idx="25">
                  <c:v>42114</c:v>
                </c:pt>
                <c:pt idx="26">
                  <c:v>42121</c:v>
                </c:pt>
                <c:pt idx="27">
                  <c:v>42128</c:v>
                </c:pt>
                <c:pt idx="28">
                  <c:v>42135</c:v>
                </c:pt>
                <c:pt idx="29">
                  <c:v>42142</c:v>
                </c:pt>
                <c:pt idx="30">
                  <c:v>42149</c:v>
                </c:pt>
                <c:pt idx="31">
                  <c:v>42156</c:v>
                </c:pt>
                <c:pt idx="32">
                  <c:v>42163</c:v>
                </c:pt>
                <c:pt idx="33">
                  <c:v>42170</c:v>
                </c:pt>
                <c:pt idx="34">
                  <c:v>42177</c:v>
                </c:pt>
                <c:pt idx="35">
                  <c:v>42184</c:v>
                </c:pt>
                <c:pt idx="36">
                  <c:v>42191</c:v>
                </c:pt>
                <c:pt idx="37">
                  <c:v>42198</c:v>
                </c:pt>
                <c:pt idx="38">
                  <c:v>42205</c:v>
                </c:pt>
                <c:pt idx="39">
                  <c:v>42212</c:v>
                </c:pt>
                <c:pt idx="40">
                  <c:v>42219</c:v>
                </c:pt>
                <c:pt idx="41">
                  <c:v>42226</c:v>
                </c:pt>
                <c:pt idx="42">
                  <c:v>42233</c:v>
                </c:pt>
                <c:pt idx="43">
                  <c:v>42240</c:v>
                </c:pt>
                <c:pt idx="44">
                  <c:v>42247</c:v>
                </c:pt>
                <c:pt idx="45">
                  <c:v>42254</c:v>
                </c:pt>
                <c:pt idx="46">
                  <c:v>42261</c:v>
                </c:pt>
                <c:pt idx="47">
                  <c:v>42268</c:v>
                </c:pt>
                <c:pt idx="48">
                  <c:v>42275</c:v>
                </c:pt>
                <c:pt idx="49">
                  <c:v>42282</c:v>
                </c:pt>
                <c:pt idx="50">
                  <c:v>42289</c:v>
                </c:pt>
                <c:pt idx="51">
                  <c:v>42296</c:v>
                </c:pt>
                <c:pt idx="52">
                  <c:v>42303</c:v>
                </c:pt>
              </c:numCache>
            </c:numRef>
          </c:cat>
          <c:val>
            <c:numRef>
              <c:f>'Soya MR'!$W$212:$W$264</c:f>
              <c:numCache>
                <c:formatCode>0.00</c:formatCode>
                <c:ptCount val="5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1.9958999999999998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1.7610999999999999</c:v>
                </c:pt>
                <c:pt idx="26">
                  <c:v>#N/A</c:v>
                </c:pt>
                <c:pt idx="27">
                  <c:v>1.6154999999999997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1.9875650545135126</c:v>
                </c:pt>
                <c:pt idx="32">
                  <c:v>#N/A</c:v>
                </c:pt>
                <c:pt idx="33">
                  <c:v>2.0876767123287672</c:v>
                </c:pt>
                <c:pt idx="34">
                  <c:v>1.9279499999999996</c:v>
                </c:pt>
                <c:pt idx="35">
                  <c:v>2.0844100877192981</c:v>
                </c:pt>
                <c:pt idx="36">
                  <c:v>2.5954459459459454</c:v>
                </c:pt>
                <c:pt idx="37">
                  <c:v>2.3995747194066426</c:v>
                </c:pt>
                <c:pt idx="38">
                  <c:v>2.2919</c:v>
                </c:pt>
                <c:pt idx="39">
                  <c:v>#N/A</c:v>
                </c:pt>
                <c:pt idx="40">
                  <c:v>2.3561499999999995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2.4412444444444437</c:v>
                </c:pt>
                <c:pt idx="45">
                  <c:v>#N/A</c:v>
                </c:pt>
                <c:pt idx="46">
                  <c:v>#N/A</c:v>
                </c:pt>
                <c:pt idx="47">
                  <c:v>2.4945814750045225</c:v>
                </c:pt>
                <c:pt idx="48">
                  <c:v>2.4953848101265819</c:v>
                </c:pt>
                <c:pt idx="49">
                  <c:v>2.2711412318984334</c:v>
                </c:pt>
                <c:pt idx="50">
                  <c:v>2.0851059236365979</c:v>
                </c:pt>
                <c:pt idx="51">
                  <c:v>2.3142329032258053</c:v>
                </c:pt>
                <c:pt idx="52">
                  <c:v>2.2758424649802445</c:v>
                </c:pt>
              </c:numCache>
            </c:numRef>
          </c:val>
        </c:ser>
        <c:dLbls/>
        <c:marker val="1"/>
        <c:axId val="148852736"/>
        <c:axId val="148854272"/>
      </c:lineChart>
      <c:dateAx>
        <c:axId val="148852736"/>
        <c:scaling>
          <c:orientation val="minMax"/>
        </c:scaling>
        <c:axPos val="b"/>
        <c:numFmt formatCode="m/d/yyyy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8854272"/>
        <c:crosses val="autoZero"/>
        <c:auto val="1"/>
        <c:lblOffset val="100"/>
        <c:baseTimeUnit val="days"/>
      </c:dateAx>
      <c:valAx>
        <c:axId val="148854272"/>
        <c:scaling>
          <c:orientation val="minMax"/>
          <c:min val="0.5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A" b="1"/>
                  <a:t>Base $ CA/boisseau</a:t>
                </a:r>
              </a:p>
            </c:rich>
          </c:tx>
          <c:layout>
            <c:manualLayout>
              <c:xMode val="edge"/>
              <c:yMode val="edge"/>
              <c:x val="3.880150536068396E-3"/>
              <c:y val="0.29696240219997172"/>
            </c:manualLayout>
          </c:layout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8852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504468907610921"/>
          <c:y val="0.93912746325362062"/>
          <c:w val="0.30341819455921454"/>
          <c:h val="5.1684283915565503E-2"/>
        </c:manualLayout>
      </c:layout>
      <c:spPr>
        <a:noFill/>
        <a:ln>
          <a:solidFill>
            <a:schemeClr val="bg1">
              <a:lumMod val="8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outerShdw blurRad="50800" dist="1016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fr-FR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hart>
    <c:autoTitleDeleted val="1"/>
    <c:plotArea>
      <c:layout/>
      <c:lineChart>
        <c:grouping val="standard"/>
        <c:ser>
          <c:idx val="0"/>
          <c:order val="0"/>
          <c:tx>
            <c:v>Toutes régions</c:v>
          </c:tx>
          <c:spPr>
            <a:ln w="38100" cap="rnd">
              <a:solidFill>
                <a:srgbClr val="CC9900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'Soya MR'!$S$212:$S$264</c:f>
              <c:numCache>
                <c:formatCode>m/d/yyyy</c:formatCode>
                <c:ptCount val="53"/>
                <c:pt idx="0">
                  <c:v>41939</c:v>
                </c:pt>
                <c:pt idx="1">
                  <c:v>41946</c:v>
                </c:pt>
                <c:pt idx="2">
                  <c:v>41953</c:v>
                </c:pt>
                <c:pt idx="3">
                  <c:v>41960</c:v>
                </c:pt>
                <c:pt idx="4">
                  <c:v>41967</c:v>
                </c:pt>
                <c:pt idx="5">
                  <c:v>41974</c:v>
                </c:pt>
                <c:pt idx="6">
                  <c:v>41981</c:v>
                </c:pt>
                <c:pt idx="7">
                  <c:v>41988</c:v>
                </c:pt>
                <c:pt idx="8">
                  <c:v>41995</c:v>
                </c:pt>
                <c:pt idx="9">
                  <c:v>42002</c:v>
                </c:pt>
                <c:pt idx="10">
                  <c:v>42009</c:v>
                </c:pt>
                <c:pt idx="11">
                  <c:v>42016</c:v>
                </c:pt>
                <c:pt idx="12">
                  <c:v>42023</c:v>
                </c:pt>
                <c:pt idx="13">
                  <c:v>42030</c:v>
                </c:pt>
                <c:pt idx="14">
                  <c:v>42037</c:v>
                </c:pt>
                <c:pt idx="15">
                  <c:v>42044</c:v>
                </c:pt>
                <c:pt idx="16">
                  <c:v>42051</c:v>
                </c:pt>
                <c:pt idx="17">
                  <c:v>42058</c:v>
                </c:pt>
                <c:pt idx="18">
                  <c:v>42065</c:v>
                </c:pt>
                <c:pt idx="19">
                  <c:v>42072</c:v>
                </c:pt>
                <c:pt idx="20">
                  <c:v>42079</c:v>
                </c:pt>
                <c:pt idx="21">
                  <c:v>42086</c:v>
                </c:pt>
                <c:pt idx="22">
                  <c:v>42093</c:v>
                </c:pt>
                <c:pt idx="23">
                  <c:v>42100</c:v>
                </c:pt>
                <c:pt idx="24">
                  <c:v>42107</c:v>
                </c:pt>
                <c:pt idx="25">
                  <c:v>42114</c:v>
                </c:pt>
                <c:pt idx="26">
                  <c:v>42121</c:v>
                </c:pt>
                <c:pt idx="27">
                  <c:v>42128</c:v>
                </c:pt>
                <c:pt idx="28">
                  <c:v>42135</c:v>
                </c:pt>
                <c:pt idx="29">
                  <c:v>42142</c:v>
                </c:pt>
                <c:pt idx="30">
                  <c:v>42149</c:v>
                </c:pt>
                <c:pt idx="31">
                  <c:v>42156</c:v>
                </c:pt>
                <c:pt idx="32">
                  <c:v>42163</c:v>
                </c:pt>
                <c:pt idx="33">
                  <c:v>42170</c:v>
                </c:pt>
                <c:pt idx="34">
                  <c:v>42177</c:v>
                </c:pt>
                <c:pt idx="35">
                  <c:v>42184</c:v>
                </c:pt>
                <c:pt idx="36">
                  <c:v>42191</c:v>
                </c:pt>
                <c:pt idx="37">
                  <c:v>42198</c:v>
                </c:pt>
                <c:pt idx="38">
                  <c:v>42205</c:v>
                </c:pt>
                <c:pt idx="39">
                  <c:v>42212</c:v>
                </c:pt>
                <c:pt idx="40">
                  <c:v>42219</c:v>
                </c:pt>
                <c:pt idx="41">
                  <c:v>42226</c:v>
                </c:pt>
                <c:pt idx="42">
                  <c:v>42233</c:v>
                </c:pt>
                <c:pt idx="43">
                  <c:v>42240</c:v>
                </c:pt>
                <c:pt idx="44">
                  <c:v>42247</c:v>
                </c:pt>
                <c:pt idx="45">
                  <c:v>42254</c:v>
                </c:pt>
                <c:pt idx="46">
                  <c:v>42261</c:v>
                </c:pt>
                <c:pt idx="47">
                  <c:v>42268</c:v>
                </c:pt>
                <c:pt idx="48">
                  <c:v>42275</c:v>
                </c:pt>
                <c:pt idx="49">
                  <c:v>42282</c:v>
                </c:pt>
                <c:pt idx="50">
                  <c:v>42289</c:v>
                </c:pt>
                <c:pt idx="51">
                  <c:v>42296</c:v>
                </c:pt>
                <c:pt idx="52">
                  <c:v>42303</c:v>
                </c:pt>
              </c:numCache>
            </c:numRef>
          </c:cat>
          <c:val>
            <c:numRef>
              <c:f>'Soya MR'!$U$212:$U$264</c:f>
              <c:numCache>
                <c:formatCode>0.00</c:formatCode>
                <c:ptCount val="53"/>
                <c:pt idx="0">
                  <c:v>-0.24050000000000002</c:v>
                </c:pt>
                <c:pt idx="1">
                  <c:v>#N/A</c:v>
                </c:pt>
                <c:pt idx="2">
                  <c:v>-0.27360000000000001</c:v>
                </c:pt>
                <c:pt idx="3">
                  <c:v>3.8150526315789468E-2</c:v>
                </c:pt>
                <c:pt idx="4">
                  <c:v>#N/A</c:v>
                </c:pt>
                <c:pt idx="5">
                  <c:v>-0.37820000000000004</c:v>
                </c:pt>
                <c:pt idx="6">
                  <c:v>-0.15660000000000002</c:v>
                </c:pt>
                <c:pt idx="7">
                  <c:v>-0.24838188235294123</c:v>
                </c:pt>
                <c:pt idx="8">
                  <c:v>#N/A</c:v>
                </c:pt>
                <c:pt idx="9">
                  <c:v>#N/A</c:v>
                </c:pt>
                <c:pt idx="10">
                  <c:v>-4.3303697492076576E-2</c:v>
                </c:pt>
                <c:pt idx="11">
                  <c:v>-0.12628356664181006</c:v>
                </c:pt>
                <c:pt idx="12">
                  <c:v>-0.14568652694610776</c:v>
                </c:pt>
                <c:pt idx="13">
                  <c:v>-0.22547864965854908</c:v>
                </c:pt>
                <c:pt idx="14">
                  <c:v>-0.30214422158548238</c:v>
                </c:pt>
                <c:pt idx="15">
                  <c:v>-0.18108646048766114</c:v>
                </c:pt>
                <c:pt idx="16">
                  <c:v>-0.18596476215909094</c:v>
                </c:pt>
                <c:pt idx="17">
                  <c:v>-0.15803136689548516</c:v>
                </c:pt>
                <c:pt idx="18">
                  <c:v>-0.30012795729633218</c:v>
                </c:pt>
                <c:pt idx="19">
                  <c:v>-0.30030785551070382</c:v>
                </c:pt>
                <c:pt idx="20">
                  <c:v>-0.31191446504874992</c:v>
                </c:pt>
                <c:pt idx="21">
                  <c:v>-0.36831815476190477</c:v>
                </c:pt>
                <c:pt idx="22">
                  <c:v>-0.32858938981559083</c:v>
                </c:pt>
                <c:pt idx="23">
                  <c:v>-0.15968254503645515</c:v>
                </c:pt>
                <c:pt idx="24">
                  <c:v>-0.30710164856731642</c:v>
                </c:pt>
                <c:pt idx="25">
                  <c:v>-0.32665543330679331</c:v>
                </c:pt>
                <c:pt idx="26">
                  <c:v>-0.25660111036914141</c:v>
                </c:pt>
                <c:pt idx="27">
                  <c:v>-0.21235615066192373</c:v>
                </c:pt>
                <c:pt idx="28">
                  <c:v>-0.30944469178074058</c:v>
                </c:pt>
                <c:pt idx="29">
                  <c:v>-0.18587761335810088</c:v>
                </c:pt>
                <c:pt idx="30">
                  <c:v>-0.2514833679582994</c:v>
                </c:pt>
                <c:pt idx="31">
                  <c:v>-0.19224018911491234</c:v>
                </c:pt>
                <c:pt idx="32">
                  <c:v>-0.30710787478523488</c:v>
                </c:pt>
                <c:pt idx="33">
                  <c:v>-0.22064556755067488</c:v>
                </c:pt>
                <c:pt idx="34">
                  <c:v>-0.20925927453172691</c:v>
                </c:pt>
                <c:pt idx="35">
                  <c:v>-0.26328024685909834</c:v>
                </c:pt>
                <c:pt idx="36">
                  <c:v>-0.33991410432450198</c:v>
                </c:pt>
                <c:pt idx="37">
                  <c:v>-0.44409633917081842</c:v>
                </c:pt>
                <c:pt idx="38">
                  <c:v>-0.51320021349299405</c:v>
                </c:pt>
                <c:pt idx="39">
                  <c:v>-0.25589447832114615</c:v>
                </c:pt>
                <c:pt idx="40">
                  <c:v>-0.36207542932016357</c:v>
                </c:pt>
                <c:pt idx="41">
                  <c:v>-0.26827323804395004</c:v>
                </c:pt>
                <c:pt idx="42">
                  <c:v>-0.21363342658543027</c:v>
                </c:pt>
                <c:pt idx="43">
                  <c:v>-0.43619476251778577</c:v>
                </c:pt>
                <c:pt idx="44">
                  <c:v>-0.18275938734307506</c:v>
                </c:pt>
                <c:pt idx="45">
                  <c:v>-0.28129603534924386</c:v>
                </c:pt>
                <c:pt idx="46">
                  <c:v>-0.43574364457163883</c:v>
                </c:pt>
                <c:pt idx="47">
                  <c:v>-0.28729133011165264</c:v>
                </c:pt>
                <c:pt idx="48">
                  <c:v>-0.23953284217133891</c:v>
                </c:pt>
                <c:pt idx="49">
                  <c:v>-0.37201702902679151</c:v>
                </c:pt>
                <c:pt idx="50">
                  <c:v>-0.44405410000392326</c:v>
                </c:pt>
                <c:pt idx="51">
                  <c:v>-0.39313368958047118</c:v>
                </c:pt>
                <c:pt idx="52">
                  <c:v>-0.47338573820485763</c:v>
                </c:pt>
              </c:numCache>
            </c:numRef>
          </c:val>
        </c:ser>
        <c:ser>
          <c:idx val="1"/>
          <c:order val="1"/>
          <c:tx>
            <c:strRef>
              <c:f>'Soya MR'!$W$4:$Y$4</c:f>
              <c:strCache>
                <c:ptCount val="1"/>
                <c:pt idx="0">
                  <c:v>Mauricie</c:v>
                </c:pt>
              </c:strCache>
            </c:strRef>
          </c:tx>
          <c:spPr>
            <a:ln w="2222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cat>
            <c:numRef>
              <c:f>'Soya MR'!$S$212:$S$264</c:f>
              <c:numCache>
                <c:formatCode>m/d/yyyy</c:formatCode>
                <c:ptCount val="53"/>
                <c:pt idx="0">
                  <c:v>41939</c:v>
                </c:pt>
                <c:pt idx="1">
                  <c:v>41946</c:v>
                </c:pt>
                <c:pt idx="2">
                  <c:v>41953</c:v>
                </c:pt>
                <c:pt idx="3">
                  <c:v>41960</c:v>
                </c:pt>
                <c:pt idx="4">
                  <c:v>41967</c:v>
                </c:pt>
                <c:pt idx="5">
                  <c:v>41974</c:v>
                </c:pt>
                <c:pt idx="6">
                  <c:v>41981</c:v>
                </c:pt>
                <c:pt idx="7">
                  <c:v>41988</c:v>
                </c:pt>
                <c:pt idx="8">
                  <c:v>41995</c:v>
                </c:pt>
                <c:pt idx="9">
                  <c:v>42002</c:v>
                </c:pt>
                <c:pt idx="10">
                  <c:v>42009</c:v>
                </c:pt>
                <c:pt idx="11">
                  <c:v>42016</c:v>
                </c:pt>
                <c:pt idx="12">
                  <c:v>42023</c:v>
                </c:pt>
                <c:pt idx="13">
                  <c:v>42030</c:v>
                </c:pt>
                <c:pt idx="14">
                  <c:v>42037</c:v>
                </c:pt>
                <c:pt idx="15">
                  <c:v>42044</c:v>
                </c:pt>
                <c:pt idx="16">
                  <c:v>42051</c:v>
                </c:pt>
                <c:pt idx="17">
                  <c:v>42058</c:v>
                </c:pt>
                <c:pt idx="18">
                  <c:v>42065</c:v>
                </c:pt>
                <c:pt idx="19">
                  <c:v>42072</c:v>
                </c:pt>
                <c:pt idx="20">
                  <c:v>42079</c:v>
                </c:pt>
                <c:pt idx="21">
                  <c:v>42086</c:v>
                </c:pt>
                <c:pt idx="22">
                  <c:v>42093</c:v>
                </c:pt>
                <c:pt idx="23">
                  <c:v>42100</c:v>
                </c:pt>
                <c:pt idx="24">
                  <c:v>42107</c:v>
                </c:pt>
                <c:pt idx="25">
                  <c:v>42114</c:v>
                </c:pt>
                <c:pt idx="26">
                  <c:v>42121</c:v>
                </c:pt>
                <c:pt idx="27">
                  <c:v>42128</c:v>
                </c:pt>
                <c:pt idx="28">
                  <c:v>42135</c:v>
                </c:pt>
                <c:pt idx="29">
                  <c:v>42142</c:v>
                </c:pt>
                <c:pt idx="30">
                  <c:v>42149</c:v>
                </c:pt>
                <c:pt idx="31">
                  <c:v>42156</c:v>
                </c:pt>
                <c:pt idx="32">
                  <c:v>42163</c:v>
                </c:pt>
                <c:pt idx="33">
                  <c:v>42170</c:v>
                </c:pt>
                <c:pt idx="34">
                  <c:v>42177</c:v>
                </c:pt>
                <c:pt idx="35">
                  <c:v>42184</c:v>
                </c:pt>
                <c:pt idx="36">
                  <c:v>42191</c:v>
                </c:pt>
                <c:pt idx="37">
                  <c:v>42198</c:v>
                </c:pt>
                <c:pt idx="38">
                  <c:v>42205</c:v>
                </c:pt>
                <c:pt idx="39">
                  <c:v>42212</c:v>
                </c:pt>
                <c:pt idx="40">
                  <c:v>42219</c:v>
                </c:pt>
                <c:pt idx="41">
                  <c:v>42226</c:v>
                </c:pt>
                <c:pt idx="42">
                  <c:v>42233</c:v>
                </c:pt>
                <c:pt idx="43">
                  <c:v>42240</c:v>
                </c:pt>
                <c:pt idx="44">
                  <c:v>42247</c:v>
                </c:pt>
                <c:pt idx="45">
                  <c:v>42254</c:v>
                </c:pt>
                <c:pt idx="46">
                  <c:v>42261</c:v>
                </c:pt>
                <c:pt idx="47">
                  <c:v>42268</c:v>
                </c:pt>
                <c:pt idx="48">
                  <c:v>42275</c:v>
                </c:pt>
                <c:pt idx="49">
                  <c:v>42282</c:v>
                </c:pt>
                <c:pt idx="50">
                  <c:v>42289</c:v>
                </c:pt>
                <c:pt idx="51">
                  <c:v>42296</c:v>
                </c:pt>
                <c:pt idx="52">
                  <c:v>42303</c:v>
                </c:pt>
              </c:numCache>
            </c:numRef>
          </c:cat>
          <c:val>
            <c:numRef>
              <c:f>'Soya MR'!$X$212:$X$264</c:f>
              <c:numCache>
                <c:formatCode>0.00</c:formatCode>
                <c:ptCount val="53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-0.33750000000000008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-0.252</c:v>
                </c:pt>
                <c:pt idx="26">
                  <c:v>#N/A</c:v>
                </c:pt>
                <c:pt idx="27">
                  <c:v>-0.29130000000000006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-0.23430916137033023</c:v>
                </c:pt>
                <c:pt idx="32">
                  <c:v>#N/A</c:v>
                </c:pt>
                <c:pt idx="33">
                  <c:v>-2.7346575342465752E-2</c:v>
                </c:pt>
                <c:pt idx="34">
                  <c:v>-0.28615000000000002</c:v>
                </c:pt>
                <c:pt idx="35">
                  <c:v>-0.32119868421052639</c:v>
                </c:pt>
                <c:pt idx="36">
                  <c:v>-0.12267162162162162</c:v>
                </c:pt>
                <c:pt idx="37">
                  <c:v>-0.37752450154956996</c:v>
                </c:pt>
                <c:pt idx="38">
                  <c:v>-0.55920000000000003</c:v>
                </c:pt>
                <c:pt idx="39">
                  <c:v>#N/A</c:v>
                </c:pt>
                <c:pt idx="40">
                  <c:v>-0.4845000000000001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-0.28070000000000001</c:v>
                </c:pt>
                <c:pt idx="45">
                  <c:v>#N/A</c:v>
                </c:pt>
                <c:pt idx="46">
                  <c:v>#N/A</c:v>
                </c:pt>
                <c:pt idx="47">
                  <c:v>-0.35232574926129173</c:v>
                </c:pt>
                <c:pt idx="48">
                  <c:v>-0.36792658227848113</c:v>
                </c:pt>
                <c:pt idx="49">
                  <c:v>-0.34519512993453683</c:v>
                </c:pt>
                <c:pt idx="50">
                  <c:v>-0.44434911760057594</c:v>
                </c:pt>
                <c:pt idx="51">
                  <c:v>-0.28634967741935485</c:v>
                </c:pt>
                <c:pt idx="52">
                  <c:v>-0.44020392187045698</c:v>
                </c:pt>
              </c:numCache>
            </c:numRef>
          </c:val>
        </c:ser>
        <c:dLbls/>
        <c:marker val="1"/>
        <c:axId val="148913152"/>
        <c:axId val="148923136"/>
      </c:lineChart>
      <c:dateAx>
        <c:axId val="148913152"/>
        <c:scaling>
          <c:orientation val="minMax"/>
        </c:scaling>
        <c:axPos val="b"/>
        <c:numFmt formatCode="m/d/yyyy" sourceLinked="1"/>
        <c:maj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8923136"/>
        <c:crosses val="autoZero"/>
        <c:auto val="1"/>
        <c:lblOffset val="100"/>
        <c:baseTimeUnit val="days"/>
      </c:dateAx>
      <c:valAx>
        <c:axId val="1489231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A" b="1"/>
                  <a:t>Base</a:t>
                </a:r>
                <a:r>
                  <a:rPr lang="fr-CA" b="1" baseline="0"/>
                  <a:t> $ US/boisseau</a:t>
                </a:r>
                <a:endParaRPr lang="fr-CA" b="1"/>
              </a:p>
            </c:rich>
          </c:tx>
          <c:layout>
            <c:manualLayout>
              <c:xMode val="edge"/>
              <c:yMode val="edge"/>
              <c:x val="5.4303694681283017E-3"/>
              <c:y val="0.26667551561195291"/>
            </c:manualLayout>
          </c:layout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8913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357943229081756"/>
          <c:y val="0.93908369976011319"/>
          <c:w val="0.30637476649158202"/>
          <c:h val="5.1721441637988037E-2"/>
        </c:manualLayout>
      </c:layout>
      <c:spPr>
        <a:noFill/>
        <a:ln>
          <a:solidFill>
            <a:schemeClr val="bg1">
              <a:lumMod val="8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outerShdw blurRad="50800" dist="1016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fr-FR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hart>
    <c:title>
      <c:tx>
        <c:rich>
          <a:bodyPr/>
          <a:lstStyle/>
          <a:p>
            <a:pPr>
              <a:defRPr/>
            </a:pPr>
            <a:r>
              <a:rPr lang="en-US" sz="1600"/>
              <a:t>Livraisons des stocks de blé</a:t>
            </a:r>
            <a:r>
              <a:rPr lang="en-US" sz="1600" baseline="0"/>
              <a:t> humain au plan conjoint</a:t>
            </a:r>
            <a:endParaRPr lang="en-US" sz="160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'Blé pan.'!$A$25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</c:spPr>
          <c:cat>
            <c:strRef>
              <c:f>'Blé pan.'!$B$9:$M$9</c:f>
              <c:strCache>
                <c:ptCount val="12"/>
                <c:pt idx="0">
                  <c:v>Août</c:v>
                </c:pt>
                <c:pt idx="1">
                  <c:v>Sept.</c:v>
                </c:pt>
                <c:pt idx="2">
                  <c:v>Oct.</c:v>
                </c:pt>
                <c:pt idx="3">
                  <c:v>Nov.</c:v>
                </c:pt>
                <c:pt idx="4">
                  <c:v>Déc.</c:v>
                </c:pt>
                <c:pt idx="5">
                  <c:v>Janv.</c:v>
                </c:pt>
                <c:pt idx="6">
                  <c:v>Fév.</c:v>
                </c:pt>
                <c:pt idx="7">
                  <c:v>Mars</c:v>
                </c:pt>
                <c:pt idx="8">
                  <c:v>Avril</c:v>
                </c:pt>
                <c:pt idx="9">
                  <c:v>Mai</c:v>
                </c:pt>
                <c:pt idx="10">
                  <c:v>Juin</c:v>
                </c:pt>
                <c:pt idx="11">
                  <c:v>Juil.</c:v>
                </c:pt>
              </c:strCache>
            </c:strRef>
          </c:cat>
          <c:val>
            <c:numRef>
              <c:f>'Blé pan.'!$B$25:$M$25</c:f>
              <c:numCache>
                <c:formatCode>#,##0</c:formatCode>
                <c:ptCount val="12"/>
                <c:pt idx="0">
                  <c:v>11435.723999999997</c:v>
                </c:pt>
                <c:pt idx="1">
                  <c:v>12873.474</c:v>
                </c:pt>
                <c:pt idx="2">
                  <c:v>5282.4749999999995</c:v>
                </c:pt>
                <c:pt idx="3">
                  <c:v>2161.348</c:v>
                </c:pt>
                <c:pt idx="4">
                  <c:v>2286.8340000000003</c:v>
                </c:pt>
                <c:pt idx="5">
                  <c:v>2193.9090000000006</c:v>
                </c:pt>
                <c:pt idx="6">
                  <c:v>1138.2819999999999</c:v>
                </c:pt>
                <c:pt idx="7">
                  <c:v>1446.8129999999999</c:v>
                </c:pt>
                <c:pt idx="8">
                  <c:v>559.10399999999993</c:v>
                </c:pt>
                <c:pt idx="9">
                  <c:v>1579.0709999999999</c:v>
                </c:pt>
                <c:pt idx="10">
                  <c:v>619.4190000000001</c:v>
                </c:pt>
                <c:pt idx="11">
                  <c:v>1287.0839999999998</c:v>
                </c:pt>
              </c:numCache>
            </c:numRef>
          </c:val>
        </c:ser>
        <c:ser>
          <c:idx val="3"/>
          <c:order val="1"/>
          <c:tx>
            <c:strRef>
              <c:f>'Blé pan.'!$A$26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</c:spPr>
          <c:cat>
            <c:strRef>
              <c:f>'Blé pan.'!$B$9:$M$9</c:f>
              <c:strCache>
                <c:ptCount val="12"/>
                <c:pt idx="0">
                  <c:v>Août</c:v>
                </c:pt>
                <c:pt idx="1">
                  <c:v>Sept.</c:v>
                </c:pt>
                <c:pt idx="2">
                  <c:v>Oct.</c:v>
                </c:pt>
                <c:pt idx="3">
                  <c:v>Nov.</c:v>
                </c:pt>
                <c:pt idx="4">
                  <c:v>Déc.</c:v>
                </c:pt>
                <c:pt idx="5">
                  <c:v>Janv.</c:v>
                </c:pt>
                <c:pt idx="6">
                  <c:v>Fév.</c:v>
                </c:pt>
                <c:pt idx="7">
                  <c:v>Mars</c:v>
                </c:pt>
                <c:pt idx="8">
                  <c:v>Avril</c:v>
                </c:pt>
                <c:pt idx="9">
                  <c:v>Mai</c:v>
                </c:pt>
                <c:pt idx="10">
                  <c:v>Juin</c:v>
                </c:pt>
                <c:pt idx="11">
                  <c:v>Juil.</c:v>
                </c:pt>
              </c:strCache>
            </c:strRef>
          </c:cat>
          <c:val>
            <c:numRef>
              <c:f>'Blé pan.'!$B$26:$M$26</c:f>
              <c:numCache>
                <c:formatCode>#,##0</c:formatCode>
                <c:ptCount val="12"/>
                <c:pt idx="0">
                  <c:v>16576.8</c:v>
                </c:pt>
                <c:pt idx="1">
                  <c:v>11702.359999999995</c:v>
                </c:pt>
                <c:pt idx="2">
                  <c:v>3454.0479999999998</c:v>
                </c:pt>
              </c:numCache>
            </c:numRef>
          </c:val>
        </c:ser>
        <c:dLbls/>
        <c:axId val="148974976"/>
        <c:axId val="149005440"/>
      </c:barChart>
      <c:lineChart>
        <c:grouping val="standard"/>
        <c:ser>
          <c:idx val="2"/>
          <c:order val="2"/>
          <c:tx>
            <c:strRef>
              <c:f>'Blé pan.'!$A$27</c:f>
              <c:strCache>
                <c:ptCount val="1"/>
                <c:pt idx="0">
                  <c:v>Moyenne*</c:v>
                </c:pt>
              </c:strCache>
            </c:strRef>
          </c:tx>
          <c:spPr>
            <a:ln w="28575">
              <a:solidFill>
                <a:schemeClr val="tx2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c:spPr>
          <c:marker>
            <c:symbol val="circle"/>
            <c:size val="5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2"/>
                </a:solidFill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c:spPr>
          </c:marker>
          <c:cat>
            <c:strRef>
              <c:f>'Blé pan.'!$B$9:$M$9</c:f>
              <c:strCache>
                <c:ptCount val="12"/>
                <c:pt idx="0">
                  <c:v>Août</c:v>
                </c:pt>
                <c:pt idx="1">
                  <c:v>Sept.</c:v>
                </c:pt>
                <c:pt idx="2">
                  <c:v>Oct.</c:v>
                </c:pt>
                <c:pt idx="3">
                  <c:v>Nov.</c:v>
                </c:pt>
                <c:pt idx="4">
                  <c:v>Déc.</c:v>
                </c:pt>
                <c:pt idx="5">
                  <c:v>Janv.</c:v>
                </c:pt>
                <c:pt idx="6">
                  <c:v>Fév.</c:v>
                </c:pt>
                <c:pt idx="7">
                  <c:v>Mars</c:v>
                </c:pt>
                <c:pt idx="8">
                  <c:v>Avril</c:v>
                </c:pt>
                <c:pt idx="9">
                  <c:v>Mai</c:v>
                </c:pt>
                <c:pt idx="10">
                  <c:v>Juin</c:v>
                </c:pt>
                <c:pt idx="11">
                  <c:v>Juil.</c:v>
                </c:pt>
              </c:strCache>
            </c:strRef>
          </c:cat>
          <c:val>
            <c:numRef>
              <c:f>'Blé pan.'!$B$27:$M$27</c:f>
              <c:numCache>
                <c:formatCode>#,##0</c:formatCode>
                <c:ptCount val="12"/>
                <c:pt idx="0">
                  <c:v>7231.8925999999992</c:v>
                </c:pt>
                <c:pt idx="1">
                  <c:v>7560.2673999999997</c:v>
                </c:pt>
                <c:pt idx="2">
                  <c:v>3482.2574000000009</c:v>
                </c:pt>
                <c:pt idx="3">
                  <c:v>3293.406199999999</c:v>
                </c:pt>
                <c:pt idx="4">
                  <c:v>1632.2878000000001</c:v>
                </c:pt>
                <c:pt idx="5">
                  <c:v>1310.2208000000001</c:v>
                </c:pt>
                <c:pt idx="6">
                  <c:v>1063.1736000000001</c:v>
                </c:pt>
                <c:pt idx="7">
                  <c:v>1079.1143999999997</c:v>
                </c:pt>
                <c:pt idx="8">
                  <c:v>697.28640000000019</c:v>
                </c:pt>
                <c:pt idx="9">
                  <c:v>940.75860000000011</c:v>
                </c:pt>
                <c:pt idx="10">
                  <c:v>803.26519999999994</c:v>
                </c:pt>
                <c:pt idx="11">
                  <c:v>1368.3970000000002</c:v>
                </c:pt>
              </c:numCache>
            </c:numRef>
          </c:val>
        </c:ser>
        <c:dLbls/>
        <c:marker val="1"/>
        <c:axId val="148974976"/>
        <c:axId val="149005440"/>
      </c:lineChart>
      <c:catAx>
        <c:axId val="14897497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149005440"/>
        <c:crosses val="autoZero"/>
        <c:auto val="1"/>
        <c:lblAlgn val="ctr"/>
        <c:lblOffset val="100"/>
      </c:catAx>
      <c:valAx>
        <c:axId val="14900544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Tonnes</a:t>
                </a:r>
              </a:p>
            </c:rich>
          </c:tx>
          <c:layout>
            <c:manualLayout>
              <c:xMode val="edge"/>
              <c:yMode val="edge"/>
              <c:x val="1.0666666666666672E-2"/>
              <c:y val="0.37273970753655794"/>
            </c:manualLayout>
          </c:layout>
        </c:title>
        <c:numFmt formatCode="#,##0" sourceLinked="1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148974976"/>
        <c:crosses val="autoZero"/>
        <c:crossBetween val="between"/>
      </c:valAx>
    </c:plotArea>
    <c:legend>
      <c:legendPos val="b"/>
      <c:layout/>
    </c:legend>
    <c:plotVisOnly val="1"/>
    <c:dispBlanksAs val="zero"/>
  </c:chart>
  <c:spPr>
    <a:effectLst>
      <a:outerShdw blurRad="50800" dist="101600" dir="2700000" algn="tl" rotWithShape="0">
        <a:prstClr val="black">
          <a:alpha val="40000"/>
        </a:prstClr>
      </a:outerShdw>
    </a:effectLst>
  </c:spPr>
  <c:externalData r:id="rId1"/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hart>
    <c:title>
      <c:tx>
        <c:rich>
          <a:bodyPr/>
          <a:lstStyle/>
          <a:p>
            <a:pPr>
              <a:defRPr/>
            </a:pPr>
            <a:r>
              <a:rPr lang="en-US" sz="1600"/>
              <a:t>Livraisons des stocks de blé fourrager</a:t>
            </a:r>
            <a:r>
              <a:rPr lang="en-US" sz="1600" baseline="0"/>
              <a:t> au plan conjoint</a:t>
            </a:r>
            <a:endParaRPr lang="en-US" sz="1600"/>
          </a:p>
        </c:rich>
      </c:tx>
      <c:layout>
        <c:manualLayout>
          <c:xMode val="edge"/>
          <c:yMode val="edge"/>
          <c:x val="0.23829686154733254"/>
          <c:y val="2.3114038889370431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'Blé four.'!$A$25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 w="28575">
              <a:noFill/>
            </a:ln>
          </c:spPr>
          <c:cat>
            <c:strRef>
              <c:f>'Blé four.'!$B$9:$M$9</c:f>
              <c:strCache>
                <c:ptCount val="12"/>
                <c:pt idx="0">
                  <c:v>Août</c:v>
                </c:pt>
                <c:pt idx="1">
                  <c:v>Sept.</c:v>
                </c:pt>
                <c:pt idx="2">
                  <c:v>Oct.</c:v>
                </c:pt>
                <c:pt idx="3">
                  <c:v>Nov.</c:v>
                </c:pt>
                <c:pt idx="4">
                  <c:v>Déc.</c:v>
                </c:pt>
                <c:pt idx="5">
                  <c:v>Janv.</c:v>
                </c:pt>
                <c:pt idx="6">
                  <c:v>Fév.</c:v>
                </c:pt>
                <c:pt idx="7">
                  <c:v>Mars</c:v>
                </c:pt>
                <c:pt idx="8">
                  <c:v>Avril</c:v>
                </c:pt>
                <c:pt idx="9">
                  <c:v>Mai</c:v>
                </c:pt>
                <c:pt idx="10">
                  <c:v>Juin</c:v>
                </c:pt>
                <c:pt idx="11">
                  <c:v>Juil.</c:v>
                </c:pt>
              </c:strCache>
            </c:strRef>
          </c:cat>
          <c:val>
            <c:numRef>
              <c:f>'Blé four.'!$B$25:$M$25</c:f>
              <c:numCache>
                <c:formatCode>#,##0</c:formatCode>
                <c:ptCount val="12"/>
                <c:pt idx="0">
                  <c:v>14878.538999999997</c:v>
                </c:pt>
                <c:pt idx="1">
                  <c:v>33266.171000000002</c:v>
                </c:pt>
                <c:pt idx="2">
                  <c:v>19566.251000000004</c:v>
                </c:pt>
                <c:pt idx="3">
                  <c:v>6692.8289999999997</c:v>
                </c:pt>
                <c:pt idx="4">
                  <c:v>6678.429000000001</c:v>
                </c:pt>
                <c:pt idx="5">
                  <c:v>7330.0460000000003</c:v>
                </c:pt>
                <c:pt idx="6">
                  <c:v>7013.5690000000013</c:v>
                </c:pt>
                <c:pt idx="7">
                  <c:v>6497.723</c:v>
                </c:pt>
                <c:pt idx="8">
                  <c:v>8896.85</c:v>
                </c:pt>
                <c:pt idx="9">
                  <c:v>4729.1870000000008</c:v>
                </c:pt>
                <c:pt idx="10">
                  <c:v>4773.7670000000007</c:v>
                </c:pt>
                <c:pt idx="11">
                  <c:v>3819.0740000000001</c:v>
                </c:pt>
              </c:numCache>
            </c:numRef>
          </c:val>
        </c:ser>
        <c:ser>
          <c:idx val="3"/>
          <c:order val="1"/>
          <c:tx>
            <c:strRef>
              <c:f>'Blé four.'!$A$26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</c:spPr>
          <c:cat>
            <c:strRef>
              <c:f>'Blé four.'!$B$9:$M$9</c:f>
              <c:strCache>
                <c:ptCount val="12"/>
                <c:pt idx="0">
                  <c:v>Août</c:v>
                </c:pt>
                <c:pt idx="1">
                  <c:v>Sept.</c:v>
                </c:pt>
                <c:pt idx="2">
                  <c:v>Oct.</c:v>
                </c:pt>
                <c:pt idx="3">
                  <c:v>Nov.</c:v>
                </c:pt>
                <c:pt idx="4">
                  <c:v>Déc.</c:v>
                </c:pt>
                <c:pt idx="5">
                  <c:v>Janv.</c:v>
                </c:pt>
                <c:pt idx="6">
                  <c:v>Fév.</c:v>
                </c:pt>
                <c:pt idx="7">
                  <c:v>Mars</c:v>
                </c:pt>
                <c:pt idx="8">
                  <c:v>Avril</c:v>
                </c:pt>
                <c:pt idx="9">
                  <c:v>Mai</c:v>
                </c:pt>
                <c:pt idx="10">
                  <c:v>Juin</c:v>
                </c:pt>
                <c:pt idx="11">
                  <c:v>Juil.</c:v>
                </c:pt>
              </c:strCache>
            </c:strRef>
          </c:cat>
          <c:val>
            <c:numRef>
              <c:f>'Blé four.'!$B$26:$M$26</c:f>
              <c:numCache>
                <c:formatCode>#,##0</c:formatCode>
                <c:ptCount val="12"/>
                <c:pt idx="0">
                  <c:v>24282.843000000001</c:v>
                </c:pt>
                <c:pt idx="1">
                  <c:v>57784.600000000006</c:v>
                </c:pt>
                <c:pt idx="2">
                  <c:v>25993.440999999995</c:v>
                </c:pt>
              </c:numCache>
            </c:numRef>
          </c:val>
        </c:ser>
        <c:dLbls/>
        <c:axId val="149058304"/>
        <c:axId val="149059840"/>
      </c:barChart>
      <c:lineChart>
        <c:grouping val="standard"/>
        <c:ser>
          <c:idx val="2"/>
          <c:order val="2"/>
          <c:tx>
            <c:strRef>
              <c:f>'Blé four.'!$A$27</c:f>
              <c:strCache>
                <c:ptCount val="1"/>
                <c:pt idx="0">
                  <c:v>Moyenne*</c:v>
                </c:pt>
              </c:strCache>
            </c:strRef>
          </c:tx>
          <c:spPr>
            <a:ln w="28575">
              <a:solidFill>
                <a:schemeClr val="tx2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c:spPr>
          <c:marker>
            <c:symbol val="circle"/>
            <c:size val="5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c:spPr>
          </c:marker>
          <c:cat>
            <c:strRef>
              <c:f>'Blé four.'!$B$9:$M$9</c:f>
              <c:strCache>
                <c:ptCount val="12"/>
                <c:pt idx="0">
                  <c:v>Août</c:v>
                </c:pt>
                <c:pt idx="1">
                  <c:v>Sept.</c:v>
                </c:pt>
                <c:pt idx="2">
                  <c:v>Oct.</c:v>
                </c:pt>
                <c:pt idx="3">
                  <c:v>Nov.</c:v>
                </c:pt>
                <c:pt idx="4">
                  <c:v>Déc.</c:v>
                </c:pt>
                <c:pt idx="5">
                  <c:v>Janv.</c:v>
                </c:pt>
                <c:pt idx="6">
                  <c:v>Fév.</c:v>
                </c:pt>
                <c:pt idx="7">
                  <c:v>Mars</c:v>
                </c:pt>
                <c:pt idx="8">
                  <c:v>Avril</c:v>
                </c:pt>
                <c:pt idx="9">
                  <c:v>Mai</c:v>
                </c:pt>
                <c:pt idx="10">
                  <c:v>Juin</c:v>
                </c:pt>
                <c:pt idx="11">
                  <c:v>Juil.</c:v>
                </c:pt>
              </c:strCache>
            </c:strRef>
          </c:cat>
          <c:val>
            <c:numRef>
              <c:f>'Blé four.'!$B$27:$M$27</c:f>
              <c:numCache>
                <c:formatCode>#,##0</c:formatCode>
                <c:ptCount val="12"/>
                <c:pt idx="0">
                  <c:v>16529.5124</c:v>
                </c:pt>
                <c:pt idx="1">
                  <c:v>22210.032200000001</c:v>
                </c:pt>
                <c:pt idx="2">
                  <c:v>13017.182199999997</c:v>
                </c:pt>
                <c:pt idx="3">
                  <c:v>6418.9867999999988</c:v>
                </c:pt>
                <c:pt idx="4">
                  <c:v>4840.1075999999994</c:v>
                </c:pt>
                <c:pt idx="5">
                  <c:v>5793.8392000000003</c:v>
                </c:pt>
                <c:pt idx="6">
                  <c:v>5762.9360000000006</c:v>
                </c:pt>
                <c:pt idx="7">
                  <c:v>4649.9399999999996</c:v>
                </c:pt>
                <c:pt idx="8">
                  <c:v>6435.4046000000008</c:v>
                </c:pt>
                <c:pt idx="9">
                  <c:v>3647.0593999999996</c:v>
                </c:pt>
                <c:pt idx="10">
                  <c:v>3365.6010000000001</c:v>
                </c:pt>
                <c:pt idx="11">
                  <c:v>3286.4196000000002</c:v>
                </c:pt>
              </c:numCache>
            </c:numRef>
          </c:val>
        </c:ser>
        <c:dLbls/>
        <c:marker val="1"/>
        <c:axId val="149058304"/>
        <c:axId val="149059840"/>
      </c:lineChart>
      <c:catAx>
        <c:axId val="14905830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149059840"/>
        <c:crosses val="autoZero"/>
        <c:auto val="1"/>
        <c:lblAlgn val="ctr"/>
        <c:lblOffset val="100"/>
      </c:catAx>
      <c:valAx>
        <c:axId val="14905984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Tonnes</a:t>
                </a:r>
              </a:p>
            </c:rich>
          </c:tx>
          <c:layout>
            <c:manualLayout>
              <c:xMode val="edge"/>
              <c:yMode val="edge"/>
              <c:x val="1.0914051841746254E-2"/>
              <c:y val="0.37098913507904568"/>
            </c:manualLayout>
          </c:layout>
        </c:title>
        <c:numFmt formatCode="#,##0" sourceLinked="1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14905830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b="1"/>
          </a:pPr>
          <a:endParaRPr lang="fr-FR"/>
        </a:p>
      </c:txPr>
    </c:legend>
    <c:plotVisOnly val="1"/>
    <c:dispBlanksAs val="gap"/>
  </c:chart>
  <c:spPr>
    <a:effectLst>
      <a:outerShdw blurRad="50800" dist="101600" dir="2700000" algn="tl" rotWithShape="0">
        <a:prstClr val="black">
          <a:alpha val="40000"/>
        </a:prstClr>
      </a:outerShdw>
    </a:effectLst>
  </c:sp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ln>
              <a:noFill/>
            </a:ln>
          </c:spPr>
          <c:dPt>
            <c:idx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</c:dPt>
          <c:dPt>
            <c:idx val="1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</c:dPt>
          <c:dPt>
            <c:idx val="2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</c:dPt>
          <c:dPt>
            <c:idx val="3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</c:dPt>
          <c:dPt>
            <c:idx val="4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</c:dPt>
          <c:dPt>
            <c:idx val="5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25400">
                <a:noFill/>
              </a:ln>
              <a:effectLst/>
              <a:sp3d/>
            </c:spPr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 w="25400"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0.12351276518621783"/>
                  <c:y val="9.7828274613865521E-2"/>
                </c:manualLayout>
              </c:layout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layout>
                    <c:manualLayout>
                      <c:w val="0.11724254941709608"/>
                      <c:h val="0.1693963625345064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1464571857381017"/>
                  <c:y val="7.99086808858904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428102343698282"/>
                      <c:h val="0.22357735351325339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0.15356137793367353"/>
                  <c:y val="-0.28909636706481406"/>
                </c:manualLayout>
              </c:layout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6.8180987004040974E-2"/>
                  <c:y val="-0.2953600740296789"/>
                </c:manualLayout>
              </c:layout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8623830106757322"/>
                  <c:y val="-2.969579357245930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7"/>
              <c:layout>
                <c:manualLayout>
                  <c:x val="0.22877341348889166"/>
                  <c:y val="4.6899821535595972E-2"/>
                </c:manualLayout>
              </c:layout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'Graph Maïs'!$B$200:$I$200</c:f>
              <c:strCache>
                <c:ptCount val="8"/>
                <c:pt idx="0">
                  <c:v>Japon</c:v>
                </c:pt>
                <c:pt idx="1">
                  <c:v>Corée du Sud</c:v>
                </c:pt>
                <c:pt idx="2">
                  <c:v>Mexique</c:v>
                </c:pt>
                <c:pt idx="3">
                  <c:v>EU-27</c:v>
                </c:pt>
                <c:pt idx="4">
                  <c:v>Égypte</c:v>
                </c:pt>
                <c:pt idx="5">
                  <c:v>Asie</c:v>
                </c:pt>
                <c:pt idx="6">
                  <c:v>Canada</c:v>
                </c:pt>
                <c:pt idx="7">
                  <c:v>Autres</c:v>
                </c:pt>
              </c:strCache>
            </c:strRef>
          </c:cat>
          <c:val>
            <c:numRef>
              <c:f>'Graph Maïs'!$B$201:$I$201</c:f>
              <c:numCache>
                <c:formatCode>0.00</c:formatCode>
                <c:ptCount val="8"/>
                <c:pt idx="0">
                  <c:v>14.66</c:v>
                </c:pt>
                <c:pt idx="1">
                  <c:v>10.18</c:v>
                </c:pt>
                <c:pt idx="2">
                  <c:v>11.27</c:v>
                </c:pt>
                <c:pt idx="3">
                  <c:v>8.76</c:v>
                </c:pt>
                <c:pt idx="4">
                  <c:v>7.83</c:v>
                </c:pt>
                <c:pt idx="5">
                  <c:v>11.33</c:v>
                </c:pt>
                <c:pt idx="6" formatCode="0.0">
                  <c:v>1.56</c:v>
                </c:pt>
                <c:pt idx="7">
                  <c:v>57.03</c:v>
                </c:pt>
              </c:numCache>
            </c:numRef>
          </c:val>
        </c:ser>
        <c:dLbls/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hart>
    <c:title>
      <c:tx>
        <c:rich>
          <a:bodyPr/>
          <a:lstStyle/>
          <a:p>
            <a:pPr>
              <a:defRPr/>
            </a:pPr>
            <a:r>
              <a:rPr lang="fr-CA" sz="1600"/>
              <a:t>Livraisons des stocks d'orge au plan conjoint</a:t>
            </a:r>
          </a:p>
        </c:rich>
      </c:tx>
      <c:layout/>
    </c:title>
    <c:plotArea>
      <c:layout/>
      <c:barChart>
        <c:barDir val="col"/>
        <c:grouping val="clustered"/>
        <c:ser>
          <c:idx val="2"/>
          <c:order val="0"/>
          <c:tx>
            <c:strRef>
              <c:f>Orge!$A$25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 w="28575"/>
          </c:spPr>
          <c:cat>
            <c:strRef>
              <c:f>Orge!$B$9:$M$9</c:f>
              <c:strCache>
                <c:ptCount val="12"/>
                <c:pt idx="0">
                  <c:v>Août</c:v>
                </c:pt>
                <c:pt idx="1">
                  <c:v>Sept.</c:v>
                </c:pt>
                <c:pt idx="2">
                  <c:v>Oct.</c:v>
                </c:pt>
                <c:pt idx="3">
                  <c:v>Nov.</c:v>
                </c:pt>
                <c:pt idx="4">
                  <c:v>Déc.</c:v>
                </c:pt>
                <c:pt idx="5">
                  <c:v>Janv.</c:v>
                </c:pt>
                <c:pt idx="6">
                  <c:v>Fév.</c:v>
                </c:pt>
                <c:pt idx="7">
                  <c:v>Mars</c:v>
                </c:pt>
                <c:pt idx="8">
                  <c:v>Avril</c:v>
                </c:pt>
                <c:pt idx="9">
                  <c:v>Mai</c:v>
                </c:pt>
                <c:pt idx="10">
                  <c:v>Juin</c:v>
                </c:pt>
                <c:pt idx="11">
                  <c:v>Juil.</c:v>
                </c:pt>
              </c:strCache>
            </c:strRef>
          </c:cat>
          <c:val>
            <c:numRef>
              <c:f>Orge!$B$25:$M$25</c:f>
              <c:numCache>
                <c:formatCode>#,##0</c:formatCode>
                <c:ptCount val="12"/>
                <c:pt idx="0">
                  <c:v>11093.849</c:v>
                </c:pt>
                <c:pt idx="1">
                  <c:v>14262.262999999995</c:v>
                </c:pt>
                <c:pt idx="2">
                  <c:v>7643.2289999999994</c:v>
                </c:pt>
                <c:pt idx="3">
                  <c:v>6227.8630000000012</c:v>
                </c:pt>
                <c:pt idx="4">
                  <c:v>4874.0260000000007</c:v>
                </c:pt>
                <c:pt idx="5">
                  <c:v>5689.8289999999997</c:v>
                </c:pt>
                <c:pt idx="6">
                  <c:v>5735.893</c:v>
                </c:pt>
                <c:pt idx="7">
                  <c:v>6646.1410000000005</c:v>
                </c:pt>
                <c:pt idx="8">
                  <c:v>7557.6120000000028</c:v>
                </c:pt>
                <c:pt idx="9">
                  <c:v>6007.4210000000003</c:v>
                </c:pt>
                <c:pt idx="10">
                  <c:v>6596.1069999999991</c:v>
                </c:pt>
                <c:pt idx="11">
                  <c:v>5631.8230000000003</c:v>
                </c:pt>
              </c:numCache>
            </c:numRef>
          </c:val>
        </c:ser>
        <c:ser>
          <c:idx val="1"/>
          <c:order val="1"/>
          <c:tx>
            <c:strRef>
              <c:f>Orge!$A$26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</c:spPr>
          <c:cat>
            <c:strRef>
              <c:f>Orge!$B$9:$M$9</c:f>
              <c:strCache>
                <c:ptCount val="12"/>
                <c:pt idx="0">
                  <c:v>Août</c:v>
                </c:pt>
                <c:pt idx="1">
                  <c:v>Sept.</c:v>
                </c:pt>
                <c:pt idx="2">
                  <c:v>Oct.</c:v>
                </c:pt>
                <c:pt idx="3">
                  <c:v>Nov.</c:v>
                </c:pt>
                <c:pt idx="4">
                  <c:v>Déc.</c:v>
                </c:pt>
                <c:pt idx="5">
                  <c:v>Janv.</c:v>
                </c:pt>
                <c:pt idx="6">
                  <c:v>Fév.</c:v>
                </c:pt>
                <c:pt idx="7">
                  <c:v>Mars</c:v>
                </c:pt>
                <c:pt idx="8">
                  <c:v>Avril</c:v>
                </c:pt>
                <c:pt idx="9">
                  <c:v>Mai</c:v>
                </c:pt>
                <c:pt idx="10">
                  <c:v>Juin</c:v>
                </c:pt>
                <c:pt idx="11">
                  <c:v>Juil.</c:v>
                </c:pt>
              </c:strCache>
            </c:strRef>
          </c:cat>
          <c:val>
            <c:numRef>
              <c:f>Orge!$B$26:$M$26</c:f>
              <c:numCache>
                <c:formatCode>#,##0</c:formatCode>
                <c:ptCount val="12"/>
                <c:pt idx="0">
                  <c:v>8834.3280000000013</c:v>
                </c:pt>
                <c:pt idx="1">
                  <c:v>16173.375999999993</c:v>
                </c:pt>
                <c:pt idx="2">
                  <c:v>9520.8639999999959</c:v>
                </c:pt>
              </c:numCache>
            </c:numRef>
          </c:val>
        </c:ser>
        <c:dLbls/>
        <c:axId val="149137280"/>
        <c:axId val="149138816"/>
      </c:barChart>
      <c:lineChart>
        <c:grouping val="standard"/>
        <c:ser>
          <c:idx val="0"/>
          <c:order val="2"/>
          <c:tx>
            <c:strRef>
              <c:f>Orge!$A$27</c:f>
              <c:strCache>
                <c:ptCount val="1"/>
                <c:pt idx="0">
                  <c:v>Moyenne*</c:v>
                </c:pt>
              </c:strCache>
            </c:strRef>
          </c:tx>
          <c:spPr>
            <a:ln w="28575">
              <a:solidFill>
                <a:schemeClr val="tx2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c:spPr>
          <c:marker>
            <c:symbol val="circle"/>
            <c:size val="5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2"/>
                </a:solidFill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c:spPr>
          </c:marker>
          <c:cat>
            <c:strRef>
              <c:f>Orge!$B$9:$M$9</c:f>
              <c:strCache>
                <c:ptCount val="12"/>
                <c:pt idx="0">
                  <c:v>Août</c:v>
                </c:pt>
                <c:pt idx="1">
                  <c:v>Sept.</c:v>
                </c:pt>
                <c:pt idx="2">
                  <c:v>Oct.</c:v>
                </c:pt>
                <c:pt idx="3">
                  <c:v>Nov.</c:v>
                </c:pt>
                <c:pt idx="4">
                  <c:v>Déc.</c:v>
                </c:pt>
                <c:pt idx="5">
                  <c:v>Janv.</c:v>
                </c:pt>
                <c:pt idx="6">
                  <c:v>Fév.</c:v>
                </c:pt>
                <c:pt idx="7">
                  <c:v>Mars</c:v>
                </c:pt>
                <c:pt idx="8">
                  <c:v>Avril</c:v>
                </c:pt>
                <c:pt idx="9">
                  <c:v>Mai</c:v>
                </c:pt>
                <c:pt idx="10">
                  <c:v>Juin</c:v>
                </c:pt>
                <c:pt idx="11">
                  <c:v>Juil.</c:v>
                </c:pt>
              </c:strCache>
            </c:strRef>
          </c:cat>
          <c:val>
            <c:numRef>
              <c:f>Orge!$B$27:$M$27</c:f>
              <c:numCache>
                <c:formatCode>#,##0</c:formatCode>
                <c:ptCount val="12"/>
                <c:pt idx="0">
                  <c:v>14223.678599999997</c:v>
                </c:pt>
                <c:pt idx="1">
                  <c:v>16861.466800000009</c:v>
                </c:pt>
                <c:pt idx="2">
                  <c:v>10141.766599999997</c:v>
                </c:pt>
                <c:pt idx="3">
                  <c:v>6552.8637999999992</c:v>
                </c:pt>
                <c:pt idx="4">
                  <c:v>6012.4914000000008</c:v>
                </c:pt>
                <c:pt idx="5">
                  <c:v>5928.5123999999996</c:v>
                </c:pt>
                <c:pt idx="6">
                  <c:v>6533.7002000000002</c:v>
                </c:pt>
                <c:pt idx="7">
                  <c:v>7008.9166000000014</c:v>
                </c:pt>
                <c:pt idx="8">
                  <c:v>8416.8755999999994</c:v>
                </c:pt>
                <c:pt idx="9">
                  <c:v>5878.0426000000016</c:v>
                </c:pt>
                <c:pt idx="10">
                  <c:v>5645.51</c:v>
                </c:pt>
                <c:pt idx="11">
                  <c:v>5591.9733999999999</c:v>
                </c:pt>
              </c:numCache>
            </c:numRef>
          </c:val>
        </c:ser>
        <c:dLbls/>
        <c:marker val="1"/>
        <c:axId val="149137280"/>
        <c:axId val="149138816"/>
      </c:lineChart>
      <c:catAx>
        <c:axId val="14913728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149138816"/>
        <c:crosses val="autoZero"/>
        <c:auto val="1"/>
        <c:lblAlgn val="ctr"/>
        <c:lblOffset val="100"/>
      </c:catAx>
      <c:valAx>
        <c:axId val="14913881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Tonnes</a:t>
                </a:r>
              </a:p>
            </c:rich>
          </c:tx>
          <c:layout>
            <c:manualLayout>
              <c:xMode val="edge"/>
              <c:yMode val="edge"/>
              <c:x val="1.0890628759732327E-2"/>
              <c:y val="0.32859202878168287"/>
            </c:manualLayout>
          </c:layout>
        </c:title>
        <c:numFmt formatCode="#,##0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b="1"/>
            </a:pPr>
            <a:endParaRPr lang="fr-FR"/>
          </a:p>
        </c:txPr>
        <c:crossAx val="14913728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b="1"/>
          </a:pPr>
          <a:endParaRPr lang="fr-FR"/>
        </a:p>
      </c:txPr>
    </c:legend>
    <c:plotVisOnly val="1"/>
    <c:dispBlanksAs val="gap"/>
  </c:chart>
  <c:spPr>
    <a:effectLst>
      <a:outerShdw blurRad="50800" dist="101600" dir="2700000" algn="tl" rotWithShape="0">
        <a:prstClr val="black">
          <a:alpha val="40000"/>
        </a:prstClr>
      </a:outerShdw>
    </a:effectLst>
  </c:spPr>
  <c:externalData r:id="rId1"/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hart>
    <c:title>
      <c:tx>
        <c:rich>
          <a:bodyPr/>
          <a:lstStyle/>
          <a:p>
            <a:pPr>
              <a:defRPr/>
            </a:pPr>
            <a:r>
              <a:rPr lang="fr-CA" sz="1600"/>
              <a:t>Livraisons des stocks d'avoine au plan conjoint</a:t>
            </a:r>
          </a:p>
        </c:rich>
      </c:tx>
      <c:layout/>
    </c:title>
    <c:plotArea>
      <c:layout/>
      <c:barChart>
        <c:barDir val="col"/>
        <c:grouping val="clustered"/>
        <c:ser>
          <c:idx val="1"/>
          <c:order val="0"/>
          <c:tx>
            <c:strRef>
              <c:f>Avoine!$A$24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 w="28575">
              <a:solidFill>
                <a:schemeClr val="bg2">
                  <a:lumMod val="90000"/>
                </a:schemeClr>
              </a:solidFill>
            </a:ln>
          </c:spPr>
          <c:cat>
            <c:strRef>
              <c:f>Avoine!$B$8:$M$8</c:f>
              <c:strCache>
                <c:ptCount val="12"/>
                <c:pt idx="0">
                  <c:v>Août</c:v>
                </c:pt>
                <c:pt idx="1">
                  <c:v>Sept.</c:v>
                </c:pt>
                <c:pt idx="2">
                  <c:v>Oct.</c:v>
                </c:pt>
                <c:pt idx="3">
                  <c:v>Nov.</c:v>
                </c:pt>
                <c:pt idx="4">
                  <c:v>Déc.</c:v>
                </c:pt>
                <c:pt idx="5">
                  <c:v>Janv.</c:v>
                </c:pt>
                <c:pt idx="6">
                  <c:v>Fév.</c:v>
                </c:pt>
                <c:pt idx="7">
                  <c:v>Mars</c:v>
                </c:pt>
                <c:pt idx="8">
                  <c:v>Avril</c:v>
                </c:pt>
                <c:pt idx="9">
                  <c:v>Mai</c:v>
                </c:pt>
                <c:pt idx="10">
                  <c:v>Juin</c:v>
                </c:pt>
                <c:pt idx="11">
                  <c:v>Juil.</c:v>
                </c:pt>
              </c:strCache>
            </c:strRef>
          </c:cat>
          <c:val>
            <c:numRef>
              <c:f>Avoine!$B$24:$M$24</c:f>
              <c:numCache>
                <c:formatCode>#,##0</c:formatCode>
                <c:ptCount val="12"/>
                <c:pt idx="0">
                  <c:v>10635.622000000005</c:v>
                </c:pt>
                <c:pt idx="1">
                  <c:v>33262.472000000002</c:v>
                </c:pt>
                <c:pt idx="2">
                  <c:v>24914.550000000003</c:v>
                </c:pt>
                <c:pt idx="3">
                  <c:v>9598.4969999999958</c:v>
                </c:pt>
                <c:pt idx="4">
                  <c:v>7398.4789999999994</c:v>
                </c:pt>
                <c:pt idx="5">
                  <c:v>5522.8560000000007</c:v>
                </c:pt>
                <c:pt idx="6">
                  <c:v>5954.6620000000012</c:v>
                </c:pt>
                <c:pt idx="7">
                  <c:v>6903.2620000000015</c:v>
                </c:pt>
                <c:pt idx="8">
                  <c:v>7976.7580000000007</c:v>
                </c:pt>
                <c:pt idx="9">
                  <c:v>5987.01</c:v>
                </c:pt>
                <c:pt idx="10">
                  <c:v>5425.5830000000014</c:v>
                </c:pt>
                <c:pt idx="11">
                  <c:v>3901.0330000000013</c:v>
                </c:pt>
              </c:numCache>
            </c:numRef>
          </c:val>
        </c:ser>
        <c:ser>
          <c:idx val="3"/>
          <c:order val="1"/>
          <c:tx>
            <c:strRef>
              <c:f>Avoine!$A$25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 w="28575">
              <a:solidFill>
                <a:schemeClr val="accent1"/>
              </a:solidFill>
              <a:prstDash val="solid"/>
            </a:ln>
          </c:spPr>
          <c:cat>
            <c:strRef>
              <c:f>Avoine!$B$8:$M$8</c:f>
              <c:strCache>
                <c:ptCount val="12"/>
                <c:pt idx="0">
                  <c:v>Août</c:v>
                </c:pt>
                <c:pt idx="1">
                  <c:v>Sept.</c:v>
                </c:pt>
                <c:pt idx="2">
                  <c:v>Oct.</c:v>
                </c:pt>
                <c:pt idx="3">
                  <c:v>Nov.</c:v>
                </c:pt>
                <c:pt idx="4">
                  <c:v>Déc.</c:v>
                </c:pt>
                <c:pt idx="5">
                  <c:v>Janv.</c:v>
                </c:pt>
                <c:pt idx="6">
                  <c:v>Fév.</c:v>
                </c:pt>
                <c:pt idx="7">
                  <c:v>Mars</c:v>
                </c:pt>
                <c:pt idx="8">
                  <c:v>Avril</c:v>
                </c:pt>
                <c:pt idx="9">
                  <c:v>Mai</c:v>
                </c:pt>
                <c:pt idx="10">
                  <c:v>Juin</c:v>
                </c:pt>
                <c:pt idx="11">
                  <c:v>Juil.</c:v>
                </c:pt>
              </c:strCache>
            </c:strRef>
          </c:cat>
          <c:val>
            <c:numRef>
              <c:f>Avoine!$B$25:$M$25</c:f>
              <c:numCache>
                <c:formatCode>#,##0</c:formatCode>
                <c:ptCount val="12"/>
                <c:pt idx="0">
                  <c:v>12025.034000000003</c:v>
                </c:pt>
                <c:pt idx="1">
                  <c:v>41429.159999999996</c:v>
                </c:pt>
                <c:pt idx="2">
                  <c:v>15470.119999999997</c:v>
                </c:pt>
              </c:numCache>
            </c:numRef>
          </c:val>
        </c:ser>
        <c:dLbls/>
        <c:axId val="151297024"/>
        <c:axId val="151315200"/>
      </c:barChart>
      <c:lineChart>
        <c:grouping val="standard"/>
        <c:ser>
          <c:idx val="4"/>
          <c:order val="2"/>
          <c:tx>
            <c:strRef>
              <c:f>Avoine!$A$26</c:f>
              <c:strCache>
                <c:ptCount val="1"/>
                <c:pt idx="0">
                  <c:v>Moyenne*</c:v>
                </c:pt>
              </c:strCache>
            </c:strRef>
          </c:tx>
          <c:spPr>
            <a:ln w="28575" cmpd="sng">
              <a:solidFill>
                <a:schemeClr val="tx2"/>
              </a:solidFill>
              <a:prstDash val="solid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c:spPr>
          <c:marker>
            <c:symbol val="circle"/>
            <c:size val="5"/>
            <c:spPr>
              <a:solidFill>
                <a:schemeClr val="tx2">
                  <a:lumMod val="40000"/>
                  <a:lumOff val="60000"/>
                </a:schemeClr>
              </a:solidFill>
              <a:ln w="6350" cmpd="sng">
                <a:solidFill>
                  <a:schemeClr val="tx2"/>
                </a:solidFill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c:spPr>
          </c:marker>
          <c:cat>
            <c:strRef>
              <c:f>Avoine!$B$8:$M$8</c:f>
              <c:strCache>
                <c:ptCount val="12"/>
                <c:pt idx="0">
                  <c:v>Août</c:v>
                </c:pt>
                <c:pt idx="1">
                  <c:v>Sept.</c:v>
                </c:pt>
                <c:pt idx="2">
                  <c:v>Oct.</c:v>
                </c:pt>
                <c:pt idx="3">
                  <c:v>Nov.</c:v>
                </c:pt>
                <c:pt idx="4">
                  <c:v>Déc.</c:v>
                </c:pt>
                <c:pt idx="5">
                  <c:v>Janv.</c:v>
                </c:pt>
                <c:pt idx="6">
                  <c:v>Fév.</c:v>
                </c:pt>
                <c:pt idx="7">
                  <c:v>Mars</c:v>
                </c:pt>
                <c:pt idx="8">
                  <c:v>Avril</c:v>
                </c:pt>
                <c:pt idx="9">
                  <c:v>Mai</c:v>
                </c:pt>
                <c:pt idx="10">
                  <c:v>Juin</c:v>
                </c:pt>
                <c:pt idx="11">
                  <c:v>Juil.</c:v>
                </c:pt>
              </c:strCache>
            </c:strRef>
          </c:cat>
          <c:val>
            <c:numRef>
              <c:f>Avoine!$B$26:$M$26</c:f>
              <c:numCache>
                <c:formatCode>#,##0</c:formatCode>
                <c:ptCount val="12"/>
                <c:pt idx="0">
                  <c:v>17004.806800000006</c:v>
                </c:pt>
                <c:pt idx="1">
                  <c:v>29521.954399999999</c:v>
                </c:pt>
                <c:pt idx="2">
                  <c:v>17852.833000000002</c:v>
                </c:pt>
                <c:pt idx="3">
                  <c:v>10906.477800000001</c:v>
                </c:pt>
                <c:pt idx="4">
                  <c:v>6596.2932000000001</c:v>
                </c:pt>
                <c:pt idx="5">
                  <c:v>7754.3613999999998</c:v>
                </c:pt>
                <c:pt idx="6">
                  <c:v>8623.1347999999998</c:v>
                </c:pt>
                <c:pt idx="7">
                  <c:v>8649.7952000000023</c:v>
                </c:pt>
                <c:pt idx="8">
                  <c:v>9343.4362000000001</c:v>
                </c:pt>
                <c:pt idx="9">
                  <c:v>6660.0333999999993</c:v>
                </c:pt>
                <c:pt idx="10">
                  <c:v>6079.7952000000014</c:v>
                </c:pt>
                <c:pt idx="11">
                  <c:v>4347.7196000000004</c:v>
                </c:pt>
              </c:numCache>
            </c:numRef>
          </c:val>
        </c:ser>
        <c:dLbls/>
        <c:marker val="1"/>
        <c:axId val="151297024"/>
        <c:axId val="151315200"/>
      </c:lineChart>
      <c:catAx>
        <c:axId val="1512970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</c:spPr>
        <c:txPr>
          <a:bodyPr/>
          <a:lstStyle/>
          <a:p>
            <a:pPr>
              <a:defRPr b="1"/>
            </a:pPr>
            <a:endParaRPr lang="fr-FR"/>
          </a:p>
        </c:txPr>
        <c:crossAx val="151315200"/>
        <c:crosses val="autoZero"/>
        <c:auto val="1"/>
        <c:lblAlgn val="ctr"/>
        <c:lblOffset val="100"/>
      </c:catAx>
      <c:valAx>
        <c:axId val="15131520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Tonnes</a:t>
                </a:r>
              </a:p>
            </c:rich>
          </c:tx>
          <c:layout>
            <c:manualLayout>
              <c:xMode val="edge"/>
              <c:yMode val="edge"/>
              <c:x val="6.5573770491803313E-3"/>
              <c:y val="0.3609091234167936"/>
            </c:manualLayout>
          </c:layout>
        </c:title>
        <c:numFmt formatCode="#,##0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b="1"/>
            </a:pPr>
            <a:endParaRPr lang="fr-FR"/>
          </a:p>
        </c:txPr>
        <c:crossAx val="151297024"/>
        <c:crosses val="autoZero"/>
        <c:crossBetween val="between"/>
      </c:valAx>
    </c:plotArea>
    <c:legend>
      <c:legendPos val="b"/>
      <c:layout/>
      <c:spPr>
        <a:ln>
          <a:solidFill>
            <a:schemeClr val="bg1">
              <a:lumMod val="65000"/>
            </a:schemeClr>
          </a:solidFill>
        </a:ln>
      </c:spPr>
      <c:txPr>
        <a:bodyPr/>
        <a:lstStyle/>
        <a:p>
          <a:pPr>
            <a:defRPr b="0"/>
          </a:pPr>
          <a:endParaRPr lang="fr-FR"/>
        </a:p>
      </c:txPr>
    </c:legend>
    <c:plotVisOnly val="1"/>
    <c:dispBlanksAs val="gap"/>
  </c:chart>
  <c:spPr>
    <a:solidFill>
      <a:schemeClr val="bg1"/>
    </a:solidFill>
    <a:ln cmpd="sng">
      <a:solidFill>
        <a:schemeClr val="bg1">
          <a:lumMod val="65000"/>
        </a:schemeClr>
      </a:solidFill>
    </a:ln>
    <a:effectLst>
      <a:outerShdw blurRad="50800" dist="101600" dir="2700000" algn="tl" rotWithShape="0">
        <a:prstClr val="black">
          <a:alpha val="40000"/>
        </a:prstClr>
      </a:outerShdw>
    </a:effectLst>
  </c:spPr>
  <c:externalData r:id="rId1"/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hart>
    <c:title>
      <c:tx>
        <c:rich>
          <a:bodyPr/>
          <a:lstStyle/>
          <a:p>
            <a:pPr>
              <a:defRPr/>
            </a:pPr>
            <a:r>
              <a:rPr lang="en-US"/>
              <a:t>Livraisons des stocks de canola </a:t>
            </a:r>
            <a:r>
              <a:rPr lang="en-US" baseline="0"/>
              <a:t>au plan conjoint</a:t>
            </a:r>
            <a:endParaRPr lang="en-US"/>
          </a:p>
        </c:rich>
      </c:tx>
      <c:layout/>
    </c:title>
    <c:plotArea>
      <c:layout/>
      <c:barChart>
        <c:barDir val="col"/>
        <c:grouping val="clustered"/>
        <c:ser>
          <c:idx val="3"/>
          <c:order val="0"/>
          <c:tx>
            <c:strRef>
              <c:f>Canola!$A$24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c:spPr>
          <c:cat>
            <c:strRef>
              <c:f>Canola!$B$8:$M$8</c:f>
              <c:strCache>
                <c:ptCount val="12"/>
                <c:pt idx="0">
                  <c:v>Sept.</c:v>
                </c:pt>
                <c:pt idx="1">
                  <c:v>Oct.</c:v>
                </c:pt>
                <c:pt idx="2">
                  <c:v>Nov.</c:v>
                </c:pt>
                <c:pt idx="3">
                  <c:v>Déc.</c:v>
                </c:pt>
                <c:pt idx="4">
                  <c:v>Janv.</c:v>
                </c:pt>
                <c:pt idx="5">
                  <c:v>Fév.</c:v>
                </c:pt>
                <c:pt idx="6">
                  <c:v>Mars</c:v>
                </c:pt>
                <c:pt idx="7">
                  <c:v>Avril</c:v>
                </c:pt>
                <c:pt idx="8">
                  <c:v>Mai</c:v>
                </c:pt>
                <c:pt idx="9">
                  <c:v>Juin</c:v>
                </c:pt>
                <c:pt idx="10">
                  <c:v>Juil.</c:v>
                </c:pt>
                <c:pt idx="11">
                  <c:v>Août</c:v>
                </c:pt>
              </c:strCache>
            </c:strRef>
          </c:cat>
          <c:val>
            <c:numRef>
              <c:f>Canola!$B$24:$M$24</c:f>
              <c:numCache>
                <c:formatCode>#,##0</c:formatCode>
                <c:ptCount val="12"/>
                <c:pt idx="0">
                  <c:v>3965.4049999999997</c:v>
                </c:pt>
                <c:pt idx="1">
                  <c:v>4292.8720000000003</c:v>
                </c:pt>
                <c:pt idx="2">
                  <c:v>3201.9599999999996</c:v>
                </c:pt>
                <c:pt idx="3">
                  <c:v>1426.09</c:v>
                </c:pt>
                <c:pt idx="4">
                  <c:v>3876.0360000000001</c:v>
                </c:pt>
                <c:pt idx="5">
                  <c:v>1546.6859999999999</c:v>
                </c:pt>
                <c:pt idx="6">
                  <c:v>3158.3020000000001</c:v>
                </c:pt>
                <c:pt idx="7">
                  <c:v>832.19</c:v>
                </c:pt>
                <c:pt idx="8">
                  <c:v>469.10700000000008</c:v>
                </c:pt>
                <c:pt idx="9">
                  <c:v>813.42000000000007</c:v>
                </c:pt>
                <c:pt idx="10">
                  <c:v>691.08600000000001</c:v>
                </c:pt>
                <c:pt idx="11">
                  <c:v>32.851999999999997</c:v>
                </c:pt>
              </c:numCache>
            </c:numRef>
          </c:val>
        </c:ser>
        <c:ser>
          <c:idx val="1"/>
          <c:order val="1"/>
          <c:tx>
            <c:strRef>
              <c:f>Canola!$A$25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 w="28575">
              <a:solidFill>
                <a:schemeClr val="accent1"/>
              </a:solidFill>
              <a:prstDash val="solid"/>
            </a:ln>
          </c:spPr>
          <c:cat>
            <c:strRef>
              <c:f>Canola!$B$8:$M$8</c:f>
              <c:strCache>
                <c:ptCount val="12"/>
                <c:pt idx="0">
                  <c:v>Sept.</c:v>
                </c:pt>
                <c:pt idx="1">
                  <c:v>Oct.</c:v>
                </c:pt>
                <c:pt idx="2">
                  <c:v>Nov.</c:v>
                </c:pt>
                <c:pt idx="3">
                  <c:v>Déc.</c:v>
                </c:pt>
                <c:pt idx="4">
                  <c:v>Janv.</c:v>
                </c:pt>
                <c:pt idx="5">
                  <c:v>Fév.</c:v>
                </c:pt>
                <c:pt idx="6">
                  <c:v>Mars</c:v>
                </c:pt>
                <c:pt idx="7">
                  <c:v>Avril</c:v>
                </c:pt>
                <c:pt idx="8">
                  <c:v>Mai</c:v>
                </c:pt>
                <c:pt idx="9">
                  <c:v>Juin</c:v>
                </c:pt>
                <c:pt idx="10">
                  <c:v>Juil.</c:v>
                </c:pt>
                <c:pt idx="11">
                  <c:v>Août</c:v>
                </c:pt>
              </c:strCache>
            </c:strRef>
          </c:cat>
          <c:val>
            <c:numRef>
              <c:f>Canola!$B$25:$M$25</c:f>
              <c:numCache>
                <c:formatCode>#,##0</c:formatCode>
                <c:ptCount val="12"/>
                <c:pt idx="0">
                  <c:v>4861.0240000000003</c:v>
                </c:pt>
                <c:pt idx="1">
                  <c:v>4983.9950000000008</c:v>
                </c:pt>
              </c:numCache>
            </c:numRef>
          </c:val>
        </c:ser>
        <c:dLbls/>
        <c:axId val="151388544"/>
        <c:axId val="151390080"/>
      </c:barChart>
      <c:lineChart>
        <c:grouping val="standard"/>
        <c:ser>
          <c:idx val="2"/>
          <c:order val="2"/>
          <c:tx>
            <c:strRef>
              <c:f>Canola!$A$26</c:f>
              <c:strCache>
                <c:ptCount val="1"/>
                <c:pt idx="0">
                  <c:v>Moyenne*</c:v>
                </c:pt>
              </c:strCache>
            </c:strRef>
          </c:tx>
          <c:spPr>
            <a:ln w="22225">
              <a:solidFill>
                <a:srgbClr val="002060"/>
              </a:solidFill>
            </a:ln>
          </c:spPr>
          <c:marker>
            <c:symbol val="circle"/>
            <c:size val="5"/>
            <c:spPr>
              <a:solidFill>
                <a:srgbClr val="00B0F0"/>
              </a:solidFill>
              <a:ln>
                <a:solidFill>
                  <a:srgbClr val="002060"/>
                </a:solidFill>
              </a:ln>
            </c:spPr>
          </c:marker>
          <c:cat>
            <c:strRef>
              <c:f>Canola!$B$8:$M$8</c:f>
              <c:strCache>
                <c:ptCount val="12"/>
                <c:pt idx="0">
                  <c:v>Sept.</c:v>
                </c:pt>
                <c:pt idx="1">
                  <c:v>Oct.</c:v>
                </c:pt>
                <c:pt idx="2">
                  <c:v>Nov.</c:v>
                </c:pt>
                <c:pt idx="3">
                  <c:v>Déc.</c:v>
                </c:pt>
                <c:pt idx="4">
                  <c:v>Janv.</c:v>
                </c:pt>
                <c:pt idx="5">
                  <c:v>Fév.</c:v>
                </c:pt>
                <c:pt idx="6">
                  <c:v>Mars</c:v>
                </c:pt>
                <c:pt idx="7">
                  <c:v>Avril</c:v>
                </c:pt>
                <c:pt idx="8">
                  <c:v>Mai</c:v>
                </c:pt>
                <c:pt idx="9">
                  <c:v>Juin</c:v>
                </c:pt>
                <c:pt idx="10">
                  <c:v>Juil.</c:v>
                </c:pt>
                <c:pt idx="11">
                  <c:v>Août</c:v>
                </c:pt>
              </c:strCache>
            </c:strRef>
          </c:cat>
          <c:val>
            <c:numRef>
              <c:f>Canola!$B$26:$M$26</c:f>
              <c:numCache>
                <c:formatCode>#,##0</c:formatCode>
                <c:ptCount val="12"/>
                <c:pt idx="0">
                  <c:v>4147.3158000000003</c:v>
                </c:pt>
                <c:pt idx="1">
                  <c:v>5605.4371999999994</c:v>
                </c:pt>
                <c:pt idx="2">
                  <c:v>3646.2635999999998</c:v>
                </c:pt>
                <c:pt idx="3">
                  <c:v>2219.1129999999998</c:v>
                </c:pt>
                <c:pt idx="4">
                  <c:v>2691.8809999999999</c:v>
                </c:pt>
                <c:pt idx="5">
                  <c:v>1575.9102</c:v>
                </c:pt>
                <c:pt idx="6">
                  <c:v>1893.2113999999999</c:v>
                </c:pt>
                <c:pt idx="7">
                  <c:v>1216.723</c:v>
                </c:pt>
                <c:pt idx="8">
                  <c:v>934.58219999999972</c:v>
                </c:pt>
                <c:pt idx="9">
                  <c:v>529.3395999999999</c:v>
                </c:pt>
                <c:pt idx="10">
                  <c:v>431.46820000000002</c:v>
                </c:pt>
                <c:pt idx="11">
                  <c:v>589.16079999999999</c:v>
                </c:pt>
              </c:numCache>
            </c:numRef>
          </c:val>
        </c:ser>
        <c:dLbls/>
        <c:marker val="1"/>
        <c:axId val="151388544"/>
        <c:axId val="151390080"/>
      </c:lineChart>
      <c:catAx>
        <c:axId val="15138854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151390080"/>
        <c:crosses val="autoZero"/>
        <c:auto val="1"/>
        <c:lblAlgn val="ctr"/>
        <c:lblOffset val="100"/>
      </c:catAx>
      <c:valAx>
        <c:axId val="15139008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Tonnes</a:t>
                </a:r>
              </a:p>
            </c:rich>
          </c:tx>
          <c:layout>
            <c:manualLayout>
              <c:xMode val="edge"/>
              <c:yMode val="edge"/>
              <c:x val="1.0914051841746254E-2"/>
              <c:y val="0.37098913507904568"/>
            </c:manualLayout>
          </c:layout>
        </c:title>
        <c:numFmt formatCode="#,##0" sourceLinked="1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151388544"/>
        <c:crosses val="autoZero"/>
        <c:crossBetween val="between"/>
      </c:valAx>
    </c:plotArea>
    <c:legend>
      <c:legendPos val="b"/>
      <c:layout/>
      <c:spPr>
        <a:ln>
          <a:solidFill>
            <a:schemeClr val="bg1">
              <a:lumMod val="65000"/>
            </a:schemeClr>
          </a:solidFill>
        </a:ln>
      </c:spPr>
      <c:txPr>
        <a:bodyPr/>
        <a:lstStyle/>
        <a:p>
          <a:pPr>
            <a:defRPr b="0"/>
          </a:pPr>
          <a:endParaRPr lang="fr-FR"/>
        </a:p>
      </c:txPr>
    </c:legend>
    <c:plotVisOnly val="1"/>
    <c:dispBlanksAs val="gap"/>
  </c:chart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hart>
    <c:autoTitleDeleted val="1"/>
    <c:view3D>
      <c:depthPercent val="100"/>
      <c:rAngAx val="1"/>
    </c:view3D>
    <c:floor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023630151854212"/>
          <c:y val="7.2581056264208701E-2"/>
          <c:w val="0.83309723607096142"/>
          <c:h val="0.83776538437977788"/>
        </c:manualLayout>
      </c:layout>
      <c:bar3DChart>
        <c:barDir val="col"/>
        <c:grouping val="clustered"/>
        <c:ser>
          <c:idx val="0"/>
          <c:order val="0"/>
          <c:tx>
            <c:strRef>
              <c:f>Production!$B$7</c:f>
              <c:strCache>
                <c:ptCount val="1"/>
                <c:pt idx="0">
                  <c:v>Gallons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75000"/>
                </a:schemeClr>
              </a:contourClr>
            </a:sp3d>
          </c:spPr>
          <c:cat>
            <c:numRef>
              <c:f>Production!$A$8:$A$22</c:f>
              <c:numCache>
                <c:formatCode>General</c:formatCod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numCache>
            </c:numRef>
          </c:cat>
          <c:val>
            <c:numRef>
              <c:f>Production!$B$8:$B$22</c:f>
              <c:numCache>
                <c:formatCode>0.000</c:formatCode>
                <c:ptCount val="15"/>
                <c:pt idx="0">
                  <c:v>1.6220000000000001</c:v>
                </c:pt>
                <c:pt idx="1">
                  <c:v>1.7649999999999997</c:v>
                </c:pt>
                <c:pt idx="2">
                  <c:v>2.14</c:v>
                </c:pt>
                <c:pt idx="3">
                  <c:v>2.8099999999999996</c:v>
                </c:pt>
                <c:pt idx="4">
                  <c:v>3.4039999999999999</c:v>
                </c:pt>
                <c:pt idx="5">
                  <c:v>3.9039999999999999</c:v>
                </c:pt>
                <c:pt idx="6">
                  <c:v>4.8839999999999995</c:v>
                </c:pt>
                <c:pt idx="7">
                  <c:v>6.520999999999999</c:v>
                </c:pt>
                <c:pt idx="8">
                  <c:v>9.3090000000000011</c:v>
                </c:pt>
                <c:pt idx="9">
                  <c:v>10.938000000000001</c:v>
                </c:pt>
                <c:pt idx="10">
                  <c:v>13.297999999999998</c:v>
                </c:pt>
                <c:pt idx="11">
                  <c:v>13.929</c:v>
                </c:pt>
                <c:pt idx="12">
                  <c:v>13.217999999999998</c:v>
                </c:pt>
                <c:pt idx="13">
                  <c:v>13.312000000000001</c:v>
                </c:pt>
                <c:pt idx="14">
                  <c:v>14.34</c:v>
                </c:pt>
              </c:numCache>
            </c:numRef>
          </c:val>
          <c:shape val="cylinder"/>
        </c:ser>
        <c:dLbls/>
        <c:shape val="box"/>
        <c:axId val="155779456"/>
        <c:axId val="155781376"/>
        <c:axId val="0"/>
      </c:bar3DChart>
      <c:catAx>
        <c:axId val="15577945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5781376"/>
        <c:crosses val="autoZero"/>
        <c:auto val="1"/>
        <c:lblAlgn val="ctr"/>
        <c:lblOffset val="100"/>
      </c:catAx>
      <c:valAx>
        <c:axId val="15578137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 Millions de gallons</a:t>
                </a:r>
              </a:p>
            </c:rich>
          </c:tx>
          <c:layout>
            <c:manualLayout>
              <c:xMode val="edge"/>
              <c:yMode val="edge"/>
              <c:x val="1.3671717196212617E-2"/>
              <c:y val="0.34882155862948766"/>
            </c:manualLayout>
          </c:layout>
          <c:spPr>
            <a:noFill/>
            <a:ln>
              <a:noFill/>
            </a:ln>
            <a:effectLst/>
          </c:spPr>
        </c:title>
        <c:numFmt formatCode="0.0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5779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9562172349017028E-2"/>
          <c:y val="0.10910403245048915"/>
          <c:w val="0.85801772697616652"/>
          <c:h val="0.64676300405631115"/>
        </c:manualLayout>
      </c:layout>
      <c:barChart>
        <c:barDir val="col"/>
        <c:grouping val="clustered"/>
        <c:ser>
          <c:idx val="2"/>
          <c:order val="2"/>
          <c:tx>
            <c:strRef>
              <c:f>données!$C$2</c:f>
              <c:strCache>
                <c:ptCount val="1"/>
                <c:pt idx="0">
                  <c:v>2015-16</c:v>
                </c:pt>
              </c:strCache>
            </c:strRef>
          </c:tx>
          <c:spPr>
            <a:solidFill>
              <a:srgbClr val="AEA472"/>
            </a:solidFill>
            <a:ln>
              <a:noFill/>
            </a:ln>
            <a:effectLst/>
          </c:spPr>
          <c:cat>
            <c:strRef>
              <c:f>Conférence!$A$3:$A$55</c:f>
              <c:strCache>
                <c:ptCount val="48"/>
                <c:pt idx="0">
                  <c:v>Septembre</c:v>
                </c:pt>
                <c:pt idx="4">
                  <c:v>Octobre</c:v>
                </c:pt>
                <c:pt idx="8">
                  <c:v>Novembre</c:v>
                </c:pt>
                <c:pt idx="13">
                  <c:v>Décembre</c:v>
                </c:pt>
                <c:pt idx="17">
                  <c:v>Janvier</c:v>
                </c:pt>
                <c:pt idx="21">
                  <c:v>Février</c:v>
                </c:pt>
                <c:pt idx="25">
                  <c:v>Mars</c:v>
                </c:pt>
                <c:pt idx="30">
                  <c:v>Avril</c:v>
                </c:pt>
                <c:pt idx="34">
                  <c:v>Mai</c:v>
                </c:pt>
                <c:pt idx="38">
                  <c:v>Juin</c:v>
                </c:pt>
                <c:pt idx="43">
                  <c:v>Juillet</c:v>
                </c:pt>
                <c:pt idx="47">
                  <c:v>Août</c:v>
                </c:pt>
              </c:strCache>
            </c:strRef>
          </c:cat>
          <c:val>
            <c:numRef>
              <c:f>données!$C$10:$C$62</c:f>
              <c:numCache>
                <c:formatCode>General</c:formatCode>
                <c:ptCount val="53"/>
                <c:pt idx="0">
                  <c:v>958</c:v>
                </c:pt>
                <c:pt idx="1">
                  <c:v>961</c:v>
                </c:pt>
                <c:pt idx="2">
                  <c:v>938</c:v>
                </c:pt>
                <c:pt idx="3">
                  <c:v>943</c:v>
                </c:pt>
                <c:pt idx="4">
                  <c:v>950</c:v>
                </c:pt>
                <c:pt idx="5">
                  <c:v>949</c:v>
                </c:pt>
                <c:pt idx="6">
                  <c:v>951</c:v>
                </c:pt>
                <c:pt idx="7">
                  <c:v>944</c:v>
                </c:pt>
                <c:pt idx="8">
                  <c:v>969</c:v>
                </c:pt>
                <c:pt idx="9">
                  <c:v>982</c:v>
                </c:pt>
                <c:pt idx="10">
                  <c:v>975</c:v>
                </c:pt>
                <c:pt idx="11">
                  <c:v>1008</c:v>
                </c:pt>
                <c:pt idx="12">
                  <c:v>956</c:v>
                </c:pt>
                <c:pt idx="13">
                  <c:v>993</c:v>
                </c:pt>
              </c:numCache>
            </c:numRef>
          </c:val>
        </c:ser>
        <c:dLbls/>
        <c:gapWidth val="75"/>
        <c:axId val="147971072"/>
        <c:axId val="147976960"/>
      </c:barChart>
      <c:lineChart>
        <c:grouping val="standard"/>
        <c:ser>
          <c:idx val="0"/>
          <c:order val="0"/>
          <c:tx>
            <c:strRef>
              <c:f>Conférence!$B$1</c:f>
              <c:strCache>
                <c:ptCount val="1"/>
                <c:pt idx="0">
                  <c:v>Moyenne 2010-2014</c:v>
                </c:pt>
              </c:strCache>
            </c:strRef>
          </c:tx>
          <c:spPr>
            <a:ln w="22225" cap="rnd">
              <a:solidFill>
                <a:srgbClr val="C00000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2">
                  <a:lumMod val="40000"/>
                  <a:lumOff val="6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cat>
            <c:strRef>
              <c:f>Conférence!$A$3:$A$62</c:f>
              <c:strCache>
                <c:ptCount val="48"/>
                <c:pt idx="0">
                  <c:v>Septembre</c:v>
                </c:pt>
                <c:pt idx="4">
                  <c:v>Octobre</c:v>
                </c:pt>
                <c:pt idx="8">
                  <c:v>Novembre</c:v>
                </c:pt>
                <c:pt idx="13">
                  <c:v>Décembre</c:v>
                </c:pt>
                <c:pt idx="17">
                  <c:v>Janvier</c:v>
                </c:pt>
                <c:pt idx="21">
                  <c:v>Février</c:v>
                </c:pt>
                <c:pt idx="25">
                  <c:v>Mars</c:v>
                </c:pt>
                <c:pt idx="30">
                  <c:v>Avril</c:v>
                </c:pt>
                <c:pt idx="34">
                  <c:v>Mai</c:v>
                </c:pt>
                <c:pt idx="38">
                  <c:v>Juin</c:v>
                </c:pt>
                <c:pt idx="43">
                  <c:v>Juillet</c:v>
                </c:pt>
                <c:pt idx="47">
                  <c:v>Août</c:v>
                </c:pt>
              </c:strCache>
            </c:strRef>
          </c:cat>
          <c:val>
            <c:numRef>
              <c:f>Conférence!$B$3:$B$55</c:f>
              <c:numCache>
                <c:formatCode>General</c:formatCode>
                <c:ptCount val="53"/>
                <c:pt idx="0">
                  <c:v>863.2</c:v>
                </c:pt>
                <c:pt idx="1">
                  <c:v>866.8</c:v>
                </c:pt>
                <c:pt idx="2">
                  <c:v>840.4</c:v>
                </c:pt>
                <c:pt idx="3">
                  <c:v>844.8</c:v>
                </c:pt>
                <c:pt idx="4">
                  <c:v>862.6</c:v>
                </c:pt>
                <c:pt idx="5">
                  <c:v>867.8</c:v>
                </c:pt>
                <c:pt idx="6">
                  <c:v>871</c:v>
                </c:pt>
                <c:pt idx="7">
                  <c:v>888</c:v>
                </c:pt>
                <c:pt idx="8">
                  <c:v>891</c:v>
                </c:pt>
                <c:pt idx="9">
                  <c:v>896.6</c:v>
                </c:pt>
                <c:pt idx="10">
                  <c:v>903.2</c:v>
                </c:pt>
                <c:pt idx="11">
                  <c:v>900.8</c:v>
                </c:pt>
                <c:pt idx="12">
                  <c:v>923.4</c:v>
                </c:pt>
                <c:pt idx="13">
                  <c:v>920</c:v>
                </c:pt>
                <c:pt idx="14">
                  <c:v>918.2</c:v>
                </c:pt>
                <c:pt idx="15">
                  <c:v>925.8</c:v>
                </c:pt>
                <c:pt idx="16">
                  <c:v>914.4</c:v>
                </c:pt>
                <c:pt idx="17">
                  <c:v>904</c:v>
                </c:pt>
                <c:pt idx="18">
                  <c:v>907</c:v>
                </c:pt>
                <c:pt idx="19">
                  <c:v>899</c:v>
                </c:pt>
                <c:pt idx="20">
                  <c:v>900</c:v>
                </c:pt>
                <c:pt idx="21">
                  <c:v>889</c:v>
                </c:pt>
                <c:pt idx="22">
                  <c:v>893.2</c:v>
                </c:pt>
                <c:pt idx="23">
                  <c:v>894</c:v>
                </c:pt>
                <c:pt idx="24">
                  <c:v>888</c:v>
                </c:pt>
                <c:pt idx="25">
                  <c:v>886</c:v>
                </c:pt>
                <c:pt idx="26">
                  <c:v>884.4</c:v>
                </c:pt>
                <c:pt idx="27">
                  <c:v>886.2</c:v>
                </c:pt>
                <c:pt idx="28">
                  <c:v>888.2</c:v>
                </c:pt>
                <c:pt idx="29">
                  <c:v>883.8</c:v>
                </c:pt>
                <c:pt idx="30">
                  <c:v>901.2</c:v>
                </c:pt>
                <c:pt idx="31">
                  <c:v>878.4</c:v>
                </c:pt>
                <c:pt idx="32">
                  <c:v>894</c:v>
                </c:pt>
                <c:pt idx="33">
                  <c:v>891.4</c:v>
                </c:pt>
                <c:pt idx="34">
                  <c:v>877.4</c:v>
                </c:pt>
                <c:pt idx="35">
                  <c:v>893.4</c:v>
                </c:pt>
                <c:pt idx="36">
                  <c:v>915.2</c:v>
                </c:pt>
                <c:pt idx="37">
                  <c:v>913.6</c:v>
                </c:pt>
                <c:pt idx="38">
                  <c:v>920.6</c:v>
                </c:pt>
                <c:pt idx="39">
                  <c:v>922.8</c:v>
                </c:pt>
                <c:pt idx="40">
                  <c:v>919.6</c:v>
                </c:pt>
                <c:pt idx="41">
                  <c:v>925.4</c:v>
                </c:pt>
                <c:pt idx="42">
                  <c:v>906</c:v>
                </c:pt>
                <c:pt idx="43">
                  <c:v>902.8</c:v>
                </c:pt>
                <c:pt idx="44">
                  <c:v>892.4</c:v>
                </c:pt>
                <c:pt idx="45">
                  <c:v>887.8</c:v>
                </c:pt>
                <c:pt idx="46">
                  <c:v>888.6</c:v>
                </c:pt>
                <c:pt idx="47">
                  <c:v>898.6</c:v>
                </c:pt>
                <c:pt idx="48">
                  <c:v>888.4</c:v>
                </c:pt>
                <c:pt idx="49">
                  <c:v>893.4</c:v>
                </c:pt>
                <c:pt idx="50">
                  <c:v>883.2</c:v>
                </c:pt>
                <c:pt idx="51">
                  <c:v>881</c:v>
                </c:pt>
                <c:pt idx="52">
                  <c:v>921</c:v>
                </c:pt>
              </c:numCache>
            </c:numRef>
          </c:val>
        </c:ser>
        <c:ser>
          <c:idx val="3"/>
          <c:order val="1"/>
          <c:tx>
            <c:strRef>
              <c:f>données!$E$2</c:f>
              <c:strCache>
                <c:ptCount val="1"/>
                <c:pt idx="0">
                  <c:v>2014-15</c:v>
                </c:pt>
              </c:strCache>
            </c:strRef>
          </c:tx>
          <c:spPr>
            <a:ln w="2222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40000"/>
                  <a:lumOff val="60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val>
            <c:numRef>
              <c:f>données!$E$10:$E$61</c:f>
              <c:numCache>
                <c:formatCode>General</c:formatCode>
                <c:ptCount val="52"/>
                <c:pt idx="0">
                  <c:v>927</c:v>
                </c:pt>
                <c:pt idx="1">
                  <c:v>931</c:v>
                </c:pt>
                <c:pt idx="2">
                  <c:v>889</c:v>
                </c:pt>
                <c:pt idx="3">
                  <c:v>881</c:v>
                </c:pt>
                <c:pt idx="4">
                  <c:v>901</c:v>
                </c:pt>
                <c:pt idx="5">
                  <c:v>885</c:v>
                </c:pt>
                <c:pt idx="6">
                  <c:v>896</c:v>
                </c:pt>
                <c:pt idx="7">
                  <c:v>937</c:v>
                </c:pt>
                <c:pt idx="8">
                  <c:v>929</c:v>
                </c:pt>
                <c:pt idx="9">
                  <c:v>946</c:v>
                </c:pt>
                <c:pt idx="10">
                  <c:v>970</c:v>
                </c:pt>
                <c:pt idx="11">
                  <c:v>982</c:v>
                </c:pt>
                <c:pt idx="12">
                  <c:v>962</c:v>
                </c:pt>
                <c:pt idx="13">
                  <c:v>988</c:v>
                </c:pt>
                <c:pt idx="14">
                  <c:v>990</c:v>
                </c:pt>
                <c:pt idx="15">
                  <c:v>992</c:v>
                </c:pt>
                <c:pt idx="16">
                  <c:v>972</c:v>
                </c:pt>
                <c:pt idx="17">
                  <c:v>949</c:v>
                </c:pt>
                <c:pt idx="18">
                  <c:v>978</c:v>
                </c:pt>
                <c:pt idx="19">
                  <c:v>979</c:v>
                </c:pt>
                <c:pt idx="20">
                  <c:v>978</c:v>
                </c:pt>
                <c:pt idx="21">
                  <c:v>948</c:v>
                </c:pt>
                <c:pt idx="22">
                  <c:v>961</c:v>
                </c:pt>
                <c:pt idx="23">
                  <c:v>964</c:v>
                </c:pt>
                <c:pt idx="24">
                  <c:v>947</c:v>
                </c:pt>
                <c:pt idx="25">
                  <c:v>931</c:v>
                </c:pt>
                <c:pt idx="26">
                  <c:v>944</c:v>
                </c:pt>
                <c:pt idx="27">
                  <c:v>947</c:v>
                </c:pt>
                <c:pt idx="28">
                  <c:v>953</c:v>
                </c:pt>
                <c:pt idx="29">
                  <c:v>952</c:v>
                </c:pt>
                <c:pt idx="30">
                  <c:v>936</c:v>
                </c:pt>
                <c:pt idx="31">
                  <c:v>924</c:v>
                </c:pt>
                <c:pt idx="32">
                  <c:v>930</c:v>
                </c:pt>
                <c:pt idx="33">
                  <c:v>921</c:v>
                </c:pt>
                <c:pt idx="34">
                  <c:v>887</c:v>
                </c:pt>
                <c:pt idx="35">
                  <c:v>912</c:v>
                </c:pt>
                <c:pt idx="36">
                  <c:v>958</c:v>
                </c:pt>
                <c:pt idx="37">
                  <c:v>969</c:v>
                </c:pt>
                <c:pt idx="38">
                  <c:v>972</c:v>
                </c:pt>
                <c:pt idx="39">
                  <c:v>992</c:v>
                </c:pt>
                <c:pt idx="40">
                  <c:v>980</c:v>
                </c:pt>
                <c:pt idx="41">
                  <c:v>994</c:v>
                </c:pt>
                <c:pt idx="42">
                  <c:v>968</c:v>
                </c:pt>
                <c:pt idx="43">
                  <c:v>987</c:v>
                </c:pt>
                <c:pt idx="44">
                  <c:v>984</c:v>
                </c:pt>
                <c:pt idx="45">
                  <c:v>973</c:v>
                </c:pt>
                <c:pt idx="46">
                  <c:v>965</c:v>
                </c:pt>
                <c:pt idx="47">
                  <c:v>961</c:v>
                </c:pt>
                <c:pt idx="48">
                  <c:v>965</c:v>
                </c:pt>
                <c:pt idx="49">
                  <c:v>965</c:v>
                </c:pt>
                <c:pt idx="50">
                  <c:v>952</c:v>
                </c:pt>
                <c:pt idx="51">
                  <c:v>948</c:v>
                </c:pt>
              </c:numCache>
            </c:numRef>
          </c:val>
        </c:ser>
        <c:dLbls/>
        <c:marker val="1"/>
        <c:axId val="147971072"/>
        <c:axId val="147976960"/>
      </c:lineChart>
      <c:catAx>
        <c:axId val="147971072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44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7976960"/>
        <c:crosses val="autoZero"/>
        <c:auto val="1"/>
        <c:lblAlgn val="ctr"/>
        <c:lblOffset val="100"/>
      </c:catAx>
      <c:valAx>
        <c:axId val="147976960"/>
        <c:scaling>
          <c:orientation val="minMax"/>
          <c:min val="80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7971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004850698185118"/>
          <c:y val="0.87849770345365585"/>
          <c:w val="0.43225235986255794"/>
          <c:h val="4.7821806568854423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</c:chart>
  <c:spPr>
    <a:noFill/>
    <a:ln>
      <a:noFill/>
    </a:ln>
    <a:effectLst>
      <a:outerShdw blurRad="50800" dist="1016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fr-FR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9562193901020127E-2"/>
          <c:y val="0.11224303858569402"/>
          <c:w val="0.85801769624157831"/>
          <c:h val="0.64236552327510799"/>
        </c:manualLayout>
      </c:layout>
      <c:barChart>
        <c:barDir val="col"/>
        <c:grouping val="clustered"/>
        <c:ser>
          <c:idx val="2"/>
          <c:order val="2"/>
          <c:tx>
            <c:strRef>
              <c:f>données!$C$2</c:f>
              <c:strCache>
                <c:ptCount val="1"/>
                <c:pt idx="0">
                  <c:v>2015-16</c:v>
                </c:pt>
              </c:strCache>
            </c:strRef>
          </c:tx>
          <c:spPr>
            <a:solidFill>
              <a:srgbClr val="AEA472"/>
            </a:solidFill>
            <a:ln>
              <a:noFill/>
            </a:ln>
            <a:effectLst/>
          </c:spPr>
          <c:cat>
            <c:strRef>
              <c:f>Conférence!$A$3:$A$55</c:f>
              <c:strCache>
                <c:ptCount val="48"/>
                <c:pt idx="0">
                  <c:v>Septembre</c:v>
                </c:pt>
                <c:pt idx="4">
                  <c:v>Octobre</c:v>
                </c:pt>
                <c:pt idx="8">
                  <c:v>Novembre</c:v>
                </c:pt>
                <c:pt idx="13">
                  <c:v>Décembre</c:v>
                </c:pt>
                <c:pt idx="17">
                  <c:v>Janvier</c:v>
                </c:pt>
                <c:pt idx="21">
                  <c:v>Février</c:v>
                </c:pt>
                <c:pt idx="25">
                  <c:v>Mars</c:v>
                </c:pt>
                <c:pt idx="30">
                  <c:v>Avril</c:v>
                </c:pt>
                <c:pt idx="34">
                  <c:v>Mai</c:v>
                </c:pt>
                <c:pt idx="38">
                  <c:v>Juin</c:v>
                </c:pt>
                <c:pt idx="43">
                  <c:v>Juillet</c:v>
                </c:pt>
                <c:pt idx="47">
                  <c:v>Août</c:v>
                </c:pt>
              </c:strCache>
            </c:strRef>
          </c:cat>
          <c:val>
            <c:numRef>
              <c:f>données!$D$10:$D$22</c:f>
              <c:numCache>
                <c:formatCode>0.00</c:formatCode>
                <c:ptCount val="13"/>
                <c:pt idx="0">
                  <c:v>18.64</c:v>
                </c:pt>
                <c:pt idx="1">
                  <c:v>18.291</c:v>
                </c:pt>
                <c:pt idx="2">
                  <c:v>18.899999999999999</c:v>
                </c:pt>
                <c:pt idx="3">
                  <c:v>18.781999999999996</c:v>
                </c:pt>
                <c:pt idx="4">
                  <c:v>18.812000000000001</c:v>
                </c:pt>
                <c:pt idx="5">
                  <c:v>18.956</c:v>
                </c:pt>
                <c:pt idx="6">
                  <c:v>18.872</c:v>
                </c:pt>
                <c:pt idx="7">
                  <c:v>18.273</c:v>
                </c:pt>
                <c:pt idx="8">
                  <c:v>18.774000000000001</c:v>
                </c:pt>
                <c:pt idx="9">
                  <c:v>18.853999999999999</c:v>
                </c:pt>
                <c:pt idx="10">
                  <c:v>19.248999999999995</c:v>
                </c:pt>
                <c:pt idx="11">
                  <c:v>19.626999999999999</c:v>
                </c:pt>
                <c:pt idx="12">
                  <c:v>19.997</c:v>
                </c:pt>
              </c:numCache>
            </c:numRef>
          </c:val>
        </c:ser>
        <c:dLbls/>
        <c:gapWidth val="75"/>
        <c:axId val="148045824"/>
        <c:axId val="148047360"/>
      </c:barChart>
      <c:lineChart>
        <c:grouping val="standard"/>
        <c:ser>
          <c:idx val="0"/>
          <c:order val="0"/>
          <c:tx>
            <c:strRef>
              <c:f>Conférence!$B$1</c:f>
              <c:strCache>
                <c:ptCount val="1"/>
                <c:pt idx="0">
                  <c:v>Moyenne 2010-2014</c:v>
                </c:pt>
              </c:strCache>
            </c:strRef>
          </c:tx>
          <c:spPr>
            <a:ln w="22225" cap="rnd">
              <a:solidFill>
                <a:srgbClr val="C00000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C0504D">
                  <a:lumMod val="60000"/>
                  <a:lumOff val="40000"/>
                </a:srgbClr>
              </a:solidFill>
              <a:ln w="12700">
                <a:solidFill>
                  <a:srgbClr val="C00000"/>
                </a:solidFill>
              </a:ln>
              <a:effectLst/>
            </c:spPr>
          </c:marker>
          <c:cat>
            <c:strRef>
              <c:f>Conférence!$A$3:$A$55</c:f>
              <c:strCache>
                <c:ptCount val="48"/>
                <c:pt idx="0">
                  <c:v>Septembre</c:v>
                </c:pt>
                <c:pt idx="4">
                  <c:v>Octobre</c:v>
                </c:pt>
                <c:pt idx="8">
                  <c:v>Novembre</c:v>
                </c:pt>
                <c:pt idx="13">
                  <c:v>Décembre</c:v>
                </c:pt>
                <c:pt idx="17">
                  <c:v>Janvier</c:v>
                </c:pt>
                <c:pt idx="21">
                  <c:v>Février</c:v>
                </c:pt>
                <c:pt idx="25">
                  <c:v>Mars</c:v>
                </c:pt>
                <c:pt idx="30">
                  <c:v>Avril</c:v>
                </c:pt>
                <c:pt idx="34">
                  <c:v>Mai</c:v>
                </c:pt>
                <c:pt idx="38">
                  <c:v>Juin</c:v>
                </c:pt>
                <c:pt idx="43">
                  <c:v>Juillet</c:v>
                </c:pt>
                <c:pt idx="47">
                  <c:v>Août</c:v>
                </c:pt>
              </c:strCache>
            </c:strRef>
          </c:cat>
          <c:val>
            <c:numRef>
              <c:f>Conférence!$C$3:$C$55</c:f>
              <c:numCache>
                <c:formatCode>0.00</c:formatCode>
                <c:ptCount val="53"/>
                <c:pt idx="0">
                  <c:v>17.6282</c:v>
                </c:pt>
                <c:pt idx="1">
                  <c:v>17.794999999999995</c:v>
                </c:pt>
                <c:pt idx="2">
                  <c:v>17.734400000000001</c:v>
                </c:pt>
                <c:pt idx="3">
                  <c:v>17.48759999999999</c:v>
                </c:pt>
                <c:pt idx="4">
                  <c:v>17.3522</c:v>
                </c:pt>
                <c:pt idx="5">
                  <c:v>17.1692</c:v>
                </c:pt>
                <c:pt idx="6">
                  <c:v>17.151999999999997</c:v>
                </c:pt>
                <c:pt idx="7">
                  <c:v>17.047800000000006</c:v>
                </c:pt>
                <c:pt idx="8">
                  <c:v>16.545800000000003</c:v>
                </c:pt>
                <c:pt idx="9">
                  <c:v>16.914999999999999</c:v>
                </c:pt>
                <c:pt idx="10">
                  <c:v>17.056999999999999</c:v>
                </c:pt>
                <c:pt idx="11">
                  <c:v>16.970399999999998</c:v>
                </c:pt>
                <c:pt idx="12">
                  <c:v>17.181799999999996</c:v>
                </c:pt>
                <c:pt idx="13">
                  <c:v>17.334000000000003</c:v>
                </c:pt>
                <c:pt idx="14">
                  <c:v>17.681799999999996</c:v>
                </c:pt>
                <c:pt idx="15">
                  <c:v>17.609000000000005</c:v>
                </c:pt>
                <c:pt idx="16">
                  <c:v>17.758800000000001</c:v>
                </c:pt>
                <c:pt idx="17">
                  <c:v>18.048999999999996</c:v>
                </c:pt>
                <c:pt idx="18">
                  <c:v>18.805799999999991</c:v>
                </c:pt>
                <c:pt idx="19">
                  <c:v>19.077400000000001</c:v>
                </c:pt>
                <c:pt idx="20">
                  <c:v>19.530200000000001</c:v>
                </c:pt>
                <c:pt idx="21">
                  <c:v>19.743200000000002</c:v>
                </c:pt>
                <c:pt idx="22">
                  <c:v>19.695</c:v>
                </c:pt>
                <c:pt idx="23">
                  <c:v>19.686999999999994</c:v>
                </c:pt>
                <c:pt idx="24">
                  <c:v>19.852800000000006</c:v>
                </c:pt>
                <c:pt idx="25">
                  <c:v>19.979599999999991</c:v>
                </c:pt>
                <c:pt idx="26">
                  <c:v>19.674200000000006</c:v>
                </c:pt>
                <c:pt idx="27">
                  <c:v>19.580000000000002</c:v>
                </c:pt>
                <c:pt idx="28">
                  <c:v>19.3474</c:v>
                </c:pt>
                <c:pt idx="29">
                  <c:v>19.275399999999998</c:v>
                </c:pt>
                <c:pt idx="30">
                  <c:v>19.290599999999998</c:v>
                </c:pt>
                <c:pt idx="31">
                  <c:v>19.332999999999995</c:v>
                </c:pt>
                <c:pt idx="32">
                  <c:v>19.226399999999991</c:v>
                </c:pt>
                <c:pt idx="33">
                  <c:v>19.267399999999995</c:v>
                </c:pt>
                <c:pt idx="34">
                  <c:v>19.324400000000004</c:v>
                </c:pt>
                <c:pt idx="35">
                  <c:v>18.973800000000001</c:v>
                </c:pt>
                <c:pt idx="36">
                  <c:v>19.222799999999992</c:v>
                </c:pt>
                <c:pt idx="37">
                  <c:v>18.967399999999998</c:v>
                </c:pt>
                <c:pt idx="38">
                  <c:v>18.953600000000002</c:v>
                </c:pt>
                <c:pt idx="39">
                  <c:v>18.9772</c:v>
                </c:pt>
                <c:pt idx="40">
                  <c:v>19.257600000000004</c:v>
                </c:pt>
                <c:pt idx="41">
                  <c:v>18.856000000000005</c:v>
                </c:pt>
                <c:pt idx="42">
                  <c:v>18.416399999999996</c:v>
                </c:pt>
                <c:pt idx="43">
                  <c:v>18.412199999999995</c:v>
                </c:pt>
                <c:pt idx="44">
                  <c:v>18.663999999999994</c:v>
                </c:pt>
                <c:pt idx="45">
                  <c:v>18.523800000000001</c:v>
                </c:pt>
                <c:pt idx="46">
                  <c:v>18.459600000000002</c:v>
                </c:pt>
                <c:pt idx="47">
                  <c:v>18.291800000000006</c:v>
                </c:pt>
                <c:pt idx="48">
                  <c:v>17.851799999999994</c:v>
                </c:pt>
                <c:pt idx="49">
                  <c:v>17.908199999999997</c:v>
                </c:pt>
                <c:pt idx="50">
                  <c:v>17.905599999999996</c:v>
                </c:pt>
                <c:pt idx="51">
                  <c:v>17.668400000000002</c:v>
                </c:pt>
                <c:pt idx="52">
                  <c:v>17.672999999999995</c:v>
                </c:pt>
              </c:numCache>
            </c:numRef>
          </c:val>
        </c:ser>
        <c:ser>
          <c:idx val="1"/>
          <c:order val="1"/>
          <c:tx>
            <c:strRef>
              <c:f>données!$E$2</c:f>
              <c:strCache>
                <c:ptCount val="1"/>
                <c:pt idx="0">
                  <c:v>2014-15</c:v>
                </c:pt>
              </c:strCache>
            </c:strRef>
          </c:tx>
          <c:spPr>
            <a:ln w="22225" cap="rnd">
              <a:solidFill>
                <a:srgbClr val="F79646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79646">
                  <a:lumMod val="60000"/>
                  <a:lumOff val="40000"/>
                </a:srgbClr>
              </a:solidFill>
              <a:ln w="9525">
                <a:solidFill>
                  <a:srgbClr val="F79646">
                    <a:lumMod val="75000"/>
                  </a:srgbClr>
                </a:solidFill>
              </a:ln>
              <a:effectLst/>
            </c:spPr>
          </c:marker>
          <c:cat>
            <c:strRef>
              <c:f>Conférence!$A$3:$A$55</c:f>
              <c:strCache>
                <c:ptCount val="48"/>
                <c:pt idx="0">
                  <c:v>Septembre</c:v>
                </c:pt>
                <c:pt idx="4">
                  <c:v>Octobre</c:v>
                </c:pt>
                <c:pt idx="8">
                  <c:v>Novembre</c:v>
                </c:pt>
                <c:pt idx="13">
                  <c:v>Décembre</c:v>
                </c:pt>
                <c:pt idx="17">
                  <c:v>Janvier</c:v>
                </c:pt>
                <c:pt idx="21">
                  <c:v>Février</c:v>
                </c:pt>
                <c:pt idx="25">
                  <c:v>Mars</c:v>
                </c:pt>
                <c:pt idx="30">
                  <c:v>Avril</c:v>
                </c:pt>
                <c:pt idx="34">
                  <c:v>Mai</c:v>
                </c:pt>
                <c:pt idx="38">
                  <c:v>Juin</c:v>
                </c:pt>
                <c:pt idx="43">
                  <c:v>Juillet</c:v>
                </c:pt>
                <c:pt idx="47">
                  <c:v>Août</c:v>
                </c:pt>
              </c:strCache>
            </c:strRef>
          </c:cat>
          <c:val>
            <c:numRef>
              <c:f>données!$F$10:$F$61</c:f>
              <c:numCache>
                <c:formatCode>0.00</c:formatCode>
                <c:ptCount val="52"/>
                <c:pt idx="0">
                  <c:v>18.021000000000001</c:v>
                </c:pt>
                <c:pt idx="1">
                  <c:v>18.805</c:v>
                </c:pt>
                <c:pt idx="2">
                  <c:v>18.591999999999999</c:v>
                </c:pt>
                <c:pt idx="3">
                  <c:v>18.827999999999999</c:v>
                </c:pt>
                <c:pt idx="4">
                  <c:v>18.651000000000003</c:v>
                </c:pt>
                <c:pt idx="5">
                  <c:v>18.356000000000005</c:v>
                </c:pt>
                <c:pt idx="6">
                  <c:v>17.939999999999998</c:v>
                </c:pt>
                <c:pt idx="7">
                  <c:v>17.039000000000001</c:v>
                </c:pt>
                <c:pt idx="8">
                  <c:v>17.169</c:v>
                </c:pt>
                <c:pt idx="9">
                  <c:v>17.704999999999995</c:v>
                </c:pt>
                <c:pt idx="10">
                  <c:v>17.335000000000001</c:v>
                </c:pt>
                <c:pt idx="11">
                  <c:v>17.071999999999999</c:v>
                </c:pt>
                <c:pt idx="12">
                  <c:v>17.288999999999998</c:v>
                </c:pt>
                <c:pt idx="13" formatCode="General">
                  <c:v>17.75</c:v>
                </c:pt>
                <c:pt idx="14">
                  <c:v>17.658999999999999</c:v>
                </c:pt>
                <c:pt idx="15">
                  <c:v>17.614999999999998</c:v>
                </c:pt>
                <c:pt idx="16">
                  <c:v>18.094000000000001</c:v>
                </c:pt>
                <c:pt idx="17">
                  <c:v>18.844999999999999</c:v>
                </c:pt>
                <c:pt idx="18">
                  <c:v>20.228999999999996</c:v>
                </c:pt>
                <c:pt idx="19">
                  <c:v>20.387</c:v>
                </c:pt>
                <c:pt idx="20">
                  <c:v>20.631000000000004</c:v>
                </c:pt>
                <c:pt idx="21">
                  <c:v>20.985999999999997</c:v>
                </c:pt>
                <c:pt idx="22">
                  <c:v>21.135000000000005</c:v>
                </c:pt>
                <c:pt idx="23">
                  <c:v>21.084</c:v>
                </c:pt>
                <c:pt idx="24">
                  <c:v>21.594000000000001</c:v>
                </c:pt>
                <c:pt idx="25">
                  <c:v>21.527999999999999</c:v>
                </c:pt>
                <c:pt idx="26">
                  <c:v>21.172999999999995</c:v>
                </c:pt>
                <c:pt idx="27">
                  <c:v>20.82</c:v>
                </c:pt>
                <c:pt idx="28">
                  <c:v>21.317000000000004</c:v>
                </c:pt>
                <c:pt idx="29">
                  <c:v>20.547000000000001</c:v>
                </c:pt>
                <c:pt idx="30">
                  <c:v>20.482999999999997</c:v>
                </c:pt>
                <c:pt idx="31">
                  <c:v>20.645</c:v>
                </c:pt>
                <c:pt idx="32">
                  <c:v>21.341999999999999</c:v>
                </c:pt>
                <c:pt idx="33">
                  <c:v>20.797000000000001</c:v>
                </c:pt>
                <c:pt idx="34">
                  <c:v>20.761999999999997</c:v>
                </c:pt>
                <c:pt idx="35">
                  <c:v>20.298999999999996</c:v>
                </c:pt>
                <c:pt idx="36">
                  <c:v>20.434000000000001</c:v>
                </c:pt>
                <c:pt idx="37">
                  <c:v>20.097000000000001</c:v>
                </c:pt>
                <c:pt idx="38">
                  <c:v>20.067999999999998</c:v>
                </c:pt>
                <c:pt idx="39">
                  <c:v>20.245999999999995</c:v>
                </c:pt>
                <c:pt idx="40">
                  <c:v>20.718</c:v>
                </c:pt>
                <c:pt idx="41">
                  <c:v>19.84</c:v>
                </c:pt>
                <c:pt idx="42">
                  <c:v>19.532</c:v>
                </c:pt>
                <c:pt idx="43">
                  <c:v>19.841000000000001</c:v>
                </c:pt>
                <c:pt idx="44">
                  <c:v>19.739999999999995</c:v>
                </c:pt>
                <c:pt idx="45">
                  <c:v>19.559000000000001</c:v>
                </c:pt>
                <c:pt idx="46">
                  <c:v>19.648</c:v>
                </c:pt>
                <c:pt idx="47">
                  <c:v>19.239000000000001</c:v>
                </c:pt>
                <c:pt idx="48">
                  <c:v>18.529</c:v>
                </c:pt>
                <c:pt idx="49" formatCode="General">
                  <c:v>18.561</c:v>
                </c:pt>
                <c:pt idx="50" formatCode="General">
                  <c:v>18.628</c:v>
                </c:pt>
                <c:pt idx="51" formatCode="General">
                  <c:v>19.001999999999999</c:v>
                </c:pt>
              </c:numCache>
            </c:numRef>
          </c:val>
        </c:ser>
        <c:dLbls/>
        <c:marker val="1"/>
        <c:axId val="148045824"/>
        <c:axId val="148047360"/>
      </c:lineChart>
      <c:catAx>
        <c:axId val="148045824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68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8047360"/>
        <c:crosses val="autoZero"/>
        <c:auto val="1"/>
        <c:lblAlgn val="ctr"/>
        <c:lblOffset val="100"/>
      </c:catAx>
      <c:valAx>
        <c:axId val="148047360"/>
        <c:scaling>
          <c:orientation val="minMax"/>
          <c:min val="12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804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</c:chart>
  <c:spPr>
    <a:noFill/>
    <a:ln>
      <a:noFill/>
    </a:ln>
    <a:effectLst>
      <a:outerShdw blurRad="50800" dist="1016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fr-FR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ln>
              <a:noFill/>
            </a:ln>
          </c:spPr>
          <c:dPt>
            <c:idx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</c:dPt>
          <c:dPt>
            <c:idx val="1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</c:dPt>
          <c:dPt>
            <c:idx val="2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</c:dPt>
          <c:dPt>
            <c:idx val="3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0.20896678462030022"/>
                  <c:y val="7.80387658296931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1"/>
              <c:layout>
                <c:manualLayout>
                  <c:x val="0.22144241355285532"/>
                  <c:y val="-0.238223600953800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2"/>
              <c:layout>
                <c:manualLayout>
                  <c:x val="-9.366057619085915E-3"/>
                  <c:y val="-7.17792139202692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3"/>
              <c:layout>
                <c:manualLayout>
                  <c:x val="0.11228066039299703"/>
                  <c:y val="0.1314337108710620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'Graph Soya'!$H$117:$K$117</c:f>
              <c:strCache>
                <c:ptCount val="4"/>
                <c:pt idx="0">
                  <c:v>USA</c:v>
                </c:pt>
                <c:pt idx="1">
                  <c:v>Brésil</c:v>
                </c:pt>
                <c:pt idx="2">
                  <c:v>Argentine</c:v>
                </c:pt>
                <c:pt idx="3">
                  <c:v>Autres</c:v>
                </c:pt>
              </c:strCache>
            </c:strRef>
          </c:cat>
          <c:val>
            <c:numRef>
              <c:f>'Graph Soya'!$H$118:$K$118</c:f>
              <c:numCache>
                <c:formatCode>0.00</c:formatCode>
                <c:ptCount val="4"/>
                <c:pt idx="0">
                  <c:v>50.17</c:v>
                </c:pt>
                <c:pt idx="1">
                  <c:v>50.61</c:v>
                </c:pt>
                <c:pt idx="2">
                  <c:v>10.57</c:v>
                </c:pt>
                <c:pt idx="3">
                  <c:v>14.61</c:v>
                </c:pt>
              </c:numCache>
            </c:numRef>
          </c:val>
        </c:ser>
        <c:dLbls/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556752279807198"/>
          <c:y val="0.13468030159172711"/>
          <c:w val="0.77354361364662949"/>
          <c:h val="0.74667949453484195"/>
        </c:manualLayout>
      </c:layout>
      <c:pie3DChart>
        <c:varyColors val="1"/>
        <c:ser>
          <c:idx val="0"/>
          <c:order val="0"/>
          <c:spPr>
            <a:ln>
              <a:noFill/>
            </a:ln>
          </c:spPr>
          <c:dPt>
            <c:idx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</c:dPt>
          <c:dPt>
            <c:idx val="1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</c:dPt>
          <c:dPt>
            <c:idx val="2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</c:dPt>
          <c:dPt>
            <c:idx val="3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</c:dPt>
          <c:dPt>
            <c:idx val="4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0.27108179323817699"/>
                  <c:y val="-0.18143592344073992"/>
                </c:manualLayout>
              </c:layout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5181110699440276"/>
                  <c:y val="-0.1431310333896105"/>
                </c:manualLayout>
              </c:layout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3532455351706522E-2"/>
                  <c:y val="-6.46810625491188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905116492771723E-2"/>
                  <c:y val="-0.1599661894948095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3050433420302396"/>
                  <c:y val="0.11152541013551043"/>
                </c:manualLayout>
              </c:layout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'Graph Soya'!$H$143:$L$143</c:f>
              <c:strCache>
                <c:ptCount val="5"/>
                <c:pt idx="0">
                  <c:v>Chine</c:v>
                </c:pt>
                <c:pt idx="1">
                  <c:v>UE-27</c:v>
                </c:pt>
                <c:pt idx="2">
                  <c:v>Japon</c:v>
                </c:pt>
                <c:pt idx="3">
                  <c:v>Mexique</c:v>
                </c:pt>
                <c:pt idx="4">
                  <c:v>Autres</c:v>
                </c:pt>
              </c:strCache>
            </c:strRef>
          </c:cat>
          <c:val>
            <c:numRef>
              <c:f>'Graph Soya'!$H$144:$L$144</c:f>
              <c:numCache>
                <c:formatCode>0.00</c:formatCode>
                <c:ptCount val="5"/>
                <c:pt idx="0" formatCode="0.0">
                  <c:v>78.349999999999994</c:v>
                </c:pt>
                <c:pt idx="1">
                  <c:v>13.16</c:v>
                </c:pt>
                <c:pt idx="2">
                  <c:v>3</c:v>
                </c:pt>
                <c:pt idx="3">
                  <c:v>3.82</c:v>
                </c:pt>
                <c:pt idx="4">
                  <c:v>23.570000000000025</c:v>
                </c:pt>
              </c:numCache>
            </c:numRef>
          </c:val>
        </c:ser>
        <c:dLbls>
          <c:showVal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1732674234034186"/>
          <c:y val="3.2375931990375736E-2"/>
          <c:w val="0.8623543673017966"/>
          <c:h val="0.69593144850816002"/>
        </c:manualLayout>
      </c:layout>
      <c:bar3DChart>
        <c:barDir val="col"/>
        <c:grouping val="clustered"/>
        <c:ser>
          <c:idx val="0"/>
          <c:order val="0"/>
          <c:tx>
            <c:strRef>
              <c:f>Chine!$C$36</c:f>
              <c:strCache>
                <c:ptCount val="1"/>
                <c:pt idx="0">
                  <c:v>Production</c:v>
                </c:pt>
              </c:strCache>
            </c:strRef>
          </c:tx>
          <c:cat>
            <c:strRef>
              <c:f>Chine!$D$35:$K$35</c:f>
              <c:strCache>
                <c:ptCount val="8"/>
                <c:pt idx="0">
                  <c:v>2008/2009</c:v>
                </c:pt>
                <c:pt idx="1">
                  <c:v>2009/2010</c:v>
                </c:pt>
                <c:pt idx="2">
                  <c:v>2010/2011</c:v>
                </c:pt>
                <c:pt idx="3">
                  <c:v>2011/2012</c:v>
                </c:pt>
                <c:pt idx="4">
                  <c:v>2012/2013</c:v>
                </c:pt>
                <c:pt idx="5">
                  <c:v>2013/2014</c:v>
                </c:pt>
                <c:pt idx="6">
                  <c:v>2014/2015*</c:v>
                </c:pt>
                <c:pt idx="7">
                  <c:v>2015/2016**</c:v>
                </c:pt>
              </c:strCache>
            </c:strRef>
          </c:cat>
          <c:val>
            <c:numRef>
              <c:f>Chine!$D$36:$K$36</c:f>
              <c:numCache>
                <c:formatCode>General</c:formatCode>
                <c:ptCount val="8"/>
                <c:pt idx="0">
                  <c:v>15.54</c:v>
                </c:pt>
                <c:pt idx="1">
                  <c:v>14.98</c:v>
                </c:pt>
                <c:pt idx="2">
                  <c:v>15.1</c:v>
                </c:pt>
                <c:pt idx="3" formatCode="0.00">
                  <c:v>14.49</c:v>
                </c:pt>
                <c:pt idx="4" formatCode="0.00">
                  <c:v>13.05</c:v>
                </c:pt>
                <c:pt idx="5" formatCode="0.00">
                  <c:v>12.2</c:v>
                </c:pt>
                <c:pt idx="6" formatCode="0.00">
                  <c:v>12.350000000000001</c:v>
                </c:pt>
                <c:pt idx="7" formatCode="0.00">
                  <c:v>11.5</c:v>
                </c:pt>
              </c:numCache>
            </c:numRef>
          </c:val>
        </c:ser>
        <c:ser>
          <c:idx val="1"/>
          <c:order val="1"/>
          <c:tx>
            <c:strRef>
              <c:f>Chine!$C$37</c:f>
              <c:strCache>
                <c:ptCount val="1"/>
                <c:pt idx="0">
                  <c:v>Importations</c:v>
                </c:pt>
              </c:strCache>
            </c:strRef>
          </c:tx>
          <c:spPr>
            <a:solidFill>
              <a:srgbClr val="92D050"/>
            </a:solidFill>
          </c:spPr>
          <c:cat>
            <c:strRef>
              <c:f>Chine!$D$35:$K$35</c:f>
              <c:strCache>
                <c:ptCount val="8"/>
                <c:pt idx="0">
                  <c:v>2008/2009</c:v>
                </c:pt>
                <c:pt idx="1">
                  <c:v>2009/2010</c:v>
                </c:pt>
                <c:pt idx="2">
                  <c:v>2010/2011</c:v>
                </c:pt>
                <c:pt idx="3">
                  <c:v>2011/2012</c:v>
                </c:pt>
                <c:pt idx="4">
                  <c:v>2012/2013</c:v>
                </c:pt>
                <c:pt idx="5">
                  <c:v>2013/2014</c:v>
                </c:pt>
                <c:pt idx="6">
                  <c:v>2014/2015*</c:v>
                </c:pt>
                <c:pt idx="7">
                  <c:v>2015/2016**</c:v>
                </c:pt>
              </c:strCache>
            </c:strRef>
          </c:cat>
          <c:val>
            <c:numRef>
              <c:f>Chine!$D$37:$K$37</c:f>
              <c:numCache>
                <c:formatCode>General</c:formatCode>
                <c:ptCount val="8"/>
                <c:pt idx="0" formatCode="0.00">
                  <c:v>41.1</c:v>
                </c:pt>
                <c:pt idx="1">
                  <c:v>50.339999999999996</c:v>
                </c:pt>
                <c:pt idx="2">
                  <c:v>52.339999999999996</c:v>
                </c:pt>
                <c:pt idx="3" formatCode="0.00">
                  <c:v>59.230000000000004</c:v>
                </c:pt>
                <c:pt idx="4" formatCode="0.00">
                  <c:v>59.87</c:v>
                </c:pt>
                <c:pt idx="5" formatCode="0.00">
                  <c:v>70.36</c:v>
                </c:pt>
                <c:pt idx="6" formatCode="0.00">
                  <c:v>78.349999999999994</c:v>
                </c:pt>
                <c:pt idx="7" formatCode="0.00">
                  <c:v>80.5</c:v>
                </c:pt>
              </c:numCache>
            </c:numRef>
          </c:val>
        </c:ser>
        <c:ser>
          <c:idx val="3"/>
          <c:order val="2"/>
          <c:tx>
            <c:strRef>
              <c:f>Chine!$C$39</c:f>
              <c:strCache>
                <c:ptCount val="1"/>
                <c:pt idx="0">
                  <c:v>Trituration</c:v>
                </c:pt>
              </c:strCache>
            </c:strRef>
          </c:tx>
          <c:cat>
            <c:strRef>
              <c:f>Chine!$D$35:$K$35</c:f>
              <c:strCache>
                <c:ptCount val="8"/>
                <c:pt idx="0">
                  <c:v>2008/2009</c:v>
                </c:pt>
                <c:pt idx="1">
                  <c:v>2009/2010</c:v>
                </c:pt>
                <c:pt idx="2">
                  <c:v>2010/2011</c:v>
                </c:pt>
                <c:pt idx="3">
                  <c:v>2011/2012</c:v>
                </c:pt>
                <c:pt idx="4">
                  <c:v>2012/2013</c:v>
                </c:pt>
                <c:pt idx="5">
                  <c:v>2013/2014</c:v>
                </c:pt>
                <c:pt idx="6">
                  <c:v>2014/2015*</c:v>
                </c:pt>
                <c:pt idx="7">
                  <c:v>2015/2016**</c:v>
                </c:pt>
              </c:strCache>
            </c:strRef>
          </c:cat>
          <c:val>
            <c:numRef>
              <c:f>Chine!$D$39:$K$39</c:f>
              <c:numCache>
                <c:formatCode>General</c:formatCode>
                <c:ptCount val="8"/>
                <c:pt idx="0">
                  <c:v>41.04</c:v>
                </c:pt>
                <c:pt idx="1">
                  <c:v>48.83</c:v>
                </c:pt>
                <c:pt idx="2" formatCode="0.00">
                  <c:v>55</c:v>
                </c:pt>
                <c:pt idx="3" formatCode="0.00">
                  <c:v>60.97</c:v>
                </c:pt>
                <c:pt idx="4" formatCode="0.00">
                  <c:v>64.95</c:v>
                </c:pt>
                <c:pt idx="5" formatCode="0.00">
                  <c:v>68.849999999999994</c:v>
                </c:pt>
                <c:pt idx="6" formatCode="0.00">
                  <c:v>74.5</c:v>
                </c:pt>
                <c:pt idx="7" formatCode="0.00">
                  <c:v>80.25</c:v>
                </c:pt>
              </c:numCache>
            </c:numRef>
          </c:val>
        </c:ser>
        <c:dLbls/>
        <c:shape val="box"/>
        <c:axId val="148214144"/>
        <c:axId val="148215680"/>
        <c:axId val="0"/>
      </c:bar3DChart>
      <c:catAx>
        <c:axId val="148214144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b="1">
                <a:latin typeface="+mj-lt"/>
              </a:defRPr>
            </a:pPr>
            <a:endParaRPr lang="fr-FR"/>
          </a:p>
        </c:txPr>
        <c:crossAx val="148215680"/>
        <c:crosses val="autoZero"/>
        <c:auto val="1"/>
        <c:lblAlgn val="ctr"/>
        <c:lblOffset val="100"/>
      </c:catAx>
      <c:valAx>
        <c:axId val="14821568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>
                    <a:latin typeface="Century Gothic" panose="020B0502020202020204" pitchFamily="34" charset="0"/>
                  </a:defRPr>
                </a:pPr>
                <a:r>
                  <a:rPr lang="en-US" sz="1100">
                    <a:latin typeface="Century Gothic" panose="020B0502020202020204" pitchFamily="34" charset="0"/>
                  </a:rPr>
                  <a:t>Mln de tonnes</a:t>
                </a:r>
              </a:p>
            </c:rich>
          </c:tx>
          <c:layout>
            <c:manualLayout>
              <c:xMode val="edge"/>
              <c:yMode val="edge"/>
              <c:x val="8.2572432132668572E-2"/>
              <c:y val="0.28936585519501823"/>
            </c:manualLayout>
          </c:layout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100" b="1">
                <a:latin typeface="Century Gothic" panose="020B0502020202020204" pitchFamily="34" charset="0"/>
              </a:defRPr>
            </a:pPr>
            <a:endParaRPr lang="fr-FR"/>
          </a:p>
        </c:txPr>
        <c:crossAx val="14821414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800" b="1">
                <a:latin typeface="Century Gothic" panose="020B0502020202020204" pitchFamily="34" charset="0"/>
              </a:defRPr>
            </a:pPr>
            <a:endParaRPr lang="fr-FR"/>
          </a:p>
        </c:txPr>
      </c:dTable>
    </c:plotArea>
    <c:plotVisOnly val="1"/>
    <c:dispBlanksAs val="gap"/>
  </c:chart>
  <c:spPr>
    <a:ln>
      <a:noFill/>
    </a:ln>
  </c:sp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1 dollar</a:t>
            </a:r>
            <a:r>
              <a:rPr lang="en-US" b="1" baseline="0"/>
              <a:t> canadien en dollar américain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baseline="0"/>
              <a:t>(novembre 2014 à décembre 2015)</a:t>
            </a:r>
            <a:endParaRPr lang="en-US" sz="1100"/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cked"/>
        <c:ser>
          <c:idx val="0"/>
          <c:order val="0"/>
          <c:tx>
            <c:strRef>
              <c:f>Feuil1!$B$5</c:f>
              <c:strCache>
                <c:ptCount val="1"/>
                <c:pt idx="0">
                  <c:v>1 CAD -&gt; USD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Feuil1!$A$72:$A$361</c:f>
              <c:numCache>
                <c:formatCode>m/d/yyyy</c:formatCode>
                <c:ptCount val="290"/>
                <c:pt idx="0">
                  <c:v>41946</c:v>
                </c:pt>
                <c:pt idx="1">
                  <c:v>41947</c:v>
                </c:pt>
                <c:pt idx="2">
                  <c:v>41948</c:v>
                </c:pt>
                <c:pt idx="3">
                  <c:v>41949</c:v>
                </c:pt>
                <c:pt idx="4">
                  <c:v>41950</c:v>
                </c:pt>
                <c:pt idx="5">
                  <c:v>41953</c:v>
                </c:pt>
                <c:pt idx="6">
                  <c:v>41954</c:v>
                </c:pt>
                <c:pt idx="7">
                  <c:v>41955</c:v>
                </c:pt>
                <c:pt idx="8">
                  <c:v>41956</c:v>
                </c:pt>
                <c:pt idx="9">
                  <c:v>41957</c:v>
                </c:pt>
                <c:pt idx="10">
                  <c:v>41960</c:v>
                </c:pt>
                <c:pt idx="11">
                  <c:v>41961</c:v>
                </c:pt>
                <c:pt idx="12">
                  <c:v>41962</c:v>
                </c:pt>
                <c:pt idx="13">
                  <c:v>41963</c:v>
                </c:pt>
                <c:pt idx="14">
                  <c:v>41964</c:v>
                </c:pt>
                <c:pt idx="15">
                  <c:v>41967</c:v>
                </c:pt>
                <c:pt idx="16">
                  <c:v>41968</c:v>
                </c:pt>
                <c:pt idx="17">
                  <c:v>41969</c:v>
                </c:pt>
                <c:pt idx="18">
                  <c:v>41970</c:v>
                </c:pt>
                <c:pt idx="19">
                  <c:v>41971</c:v>
                </c:pt>
                <c:pt idx="20">
                  <c:v>41974</c:v>
                </c:pt>
                <c:pt idx="21">
                  <c:v>41975</c:v>
                </c:pt>
                <c:pt idx="22">
                  <c:v>41976</c:v>
                </c:pt>
                <c:pt idx="23">
                  <c:v>41977</c:v>
                </c:pt>
                <c:pt idx="24">
                  <c:v>41978</c:v>
                </c:pt>
                <c:pt idx="25">
                  <c:v>41981</c:v>
                </c:pt>
                <c:pt idx="26">
                  <c:v>41982</c:v>
                </c:pt>
                <c:pt idx="27">
                  <c:v>41983</c:v>
                </c:pt>
                <c:pt idx="28">
                  <c:v>41984</c:v>
                </c:pt>
                <c:pt idx="29">
                  <c:v>41985</c:v>
                </c:pt>
                <c:pt idx="30">
                  <c:v>41988</c:v>
                </c:pt>
                <c:pt idx="31">
                  <c:v>41989</c:v>
                </c:pt>
                <c:pt idx="32">
                  <c:v>41990</c:v>
                </c:pt>
                <c:pt idx="33">
                  <c:v>41991</c:v>
                </c:pt>
                <c:pt idx="34">
                  <c:v>41992</c:v>
                </c:pt>
                <c:pt idx="35">
                  <c:v>41995</c:v>
                </c:pt>
                <c:pt idx="36">
                  <c:v>41996</c:v>
                </c:pt>
                <c:pt idx="37">
                  <c:v>41997</c:v>
                </c:pt>
                <c:pt idx="38">
                  <c:v>41998</c:v>
                </c:pt>
                <c:pt idx="39">
                  <c:v>41999</c:v>
                </c:pt>
                <c:pt idx="40">
                  <c:v>42002</c:v>
                </c:pt>
                <c:pt idx="41">
                  <c:v>42003</c:v>
                </c:pt>
                <c:pt idx="42">
                  <c:v>42004</c:v>
                </c:pt>
                <c:pt idx="43">
                  <c:v>42005</c:v>
                </c:pt>
                <c:pt idx="44">
                  <c:v>42006</c:v>
                </c:pt>
                <c:pt idx="45">
                  <c:v>42009</c:v>
                </c:pt>
                <c:pt idx="46">
                  <c:v>42010</c:v>
                </c:pt>
                <c:pt idx="47">
                  <c:v>42011</c:v>
                </c:pt>
                <c:pt idx="48">
                  <c:v>42012</c:v>
                </c:pt>
                <c:pt idx="49">
                  <c:v>42013</c:v>
                </c:pt>
                <c:pt idx="50">
                  <c:v>42016</c:v>
                </c:pt>
                <c:pt idx="51">
                  <c:v>42017</c:v>
                </c:pt>
                <c:pt idx="52">
                  <c:v>42018</c:v>
                </c:pt>
                <c:pt idx="53">
                  <c:v>42019</c:v>
                </c:pt>
                <c:pt idx="54">
                  <c:v>42020</c:v>
                </c:pt>
                <c:pt idx="55">
                  <c:v>42023</c:v>
                </c:pt>
                <c:pt idx="56">
                  <c:v>42024</c:v>
                </c:pt>
                <c:pt idx="57">
                  <c:v>42025</c:v>
                </c:pt>
                <c:pt idx="58">
                  <c:v>42026</c:v>
                </c:pt>
                <c:pt idx="59">
                  <c:v>42027</c:v>
                </c:pt>
                <c:pt idx="60">
                  <c:v>42030</c:v>
                </c:pt>
                <c:pt idx="61">
                  <c:v>42031</c:v>
                </c:pt>
                <c:pt idx="62">
                  <c:v>42032</c:v>
                </c:pt>
                <c:pt idx="63">
                  <c:v>42033</c:v>
                </c:pt>
                <c:pt idx="64">
                  <c:v>42034</c:v>
                </c:pt>
                <c:pt idx="65">
                  <c:v>42037</c:v>
                </c:pt>
                <c:pt idx="66">
                  <c:v>42038</c:v>
                </c:pt>
                <c:pt idx="67">
                  <c:v>42039</c:v>
                </c:pt>
                <c:pt idx="68">
                  <c:v>42040</c:v>
                </c:pt>
                <c:pt idx="69">
                  <c:v>42041</c:v>
                </c:pt>
                <c:pt idx="70">
                  <c:v>42044</c:v>
                </c:pt>
                <c:pt idx="71">
                  <c:v>42045</c:v>
                </c:pt>
                <c:pt idx="72">
                  <c:v>42046</c:v>
                </c:pt>
                <c:pt idx="73">
                  <c:v>42047</c:v>
                </c:pt>
                <c:pt idx="74">
                  <c:v>42048</c:v>
                </c:pt>
                <c:pt idx="75">
                  <c:v>42051</c:v>
                </c:pt>
                <c:pt idx="76">
                  <c:v>42052</c:v>
                </c:pt>
                <c:pt idx="77">
                  <c:v>42053</c:v>
                </c:pt>
                <c:pt idx="78">
                  <c:v>42054</c:v>
                </c:pt>
                <c:pt idx="79">
                  <c:v>42055</c:v>
                </c:pt>
                <c:pt idx="80">
                  <c:v>42058</c:v>
                </c:pt>
                <c:pt idx="81">
                  <c:v>42059</c:v>
                </c:pt>
                <c:pt idx="82">
                  <c:v>42060</c:v>
                </c:pt>
                <c:pt idx="83">
                  <c:v>42061</c:v>
                </c:pt>
                <c:pt idx="84">
                  <c:v>42062</c:v>
                </c:pt>
                <c:pt idx="85">
                  <c:v>42065</c:v>
                </c:pt>
                <c:pt idx="86">
                  <c:v>42066</c:v>
                </c:pt>
                <c:pt idx="87">
                  <c:v>42067</c:v>
                </c:pt>
                <c:pt idx="88">
                  <c:v>42068</c:v>
                </c:pt>
                <c:pt idx="89">
                  <c:v>42069</c:v>
                </c:pt>
                <c:pt idx="90">
                  <c:v>42072</c:v>
                </c:pt>
                <c:pt idx="91">
                  <c:v>42073</c:v>
                </c:pt>
                <c:pt idx="92">
                  <c:v>42074</c:v>
                </c:pt>
                <c:pt idx="93">
                  <c:v>42075</c:v>
                </c:pt>
                <c:pt idx="94">
                  <c:v>42076</c:v>
                </c:pt>
                <c:pt idx="95">
                  <c:v>42079</c:v>
                </c:pt>
                <c:pt idx="96">
                  <c:v>42080</c:v>
                </c:pt>
                <c:pt idx="97">
                  <c:v>42081</c:v>
                </c:pt>
                <c:pt idx="98">
                  <c:v>42082</c:v>
                </c:pt>
                <c:pt idx="99">
                  <c:v>42083</c:v>
                </c:pt>
                <c:pt idx="100">
                  <c:v>42086</c:v>
                </c:pt>
                <c:pt idx="101">
                  <c:v>42087</c:v>
                </c:pt>
                <c:pt idx="102">
                  <c:v>42088</c:v>
                </c:pt>
                <c:pt idx="103">
                  <c:v>42089</c:v>
                </c:pt>
                <c:pt idx="104">
                  <c:v>42090</c:v>
                </c:pt>
                <c:pt idx="105">
                  <c:v>42093</c:v>
                </c:pt>
                <c:pt idx="106">
                  <c:v>42094</c:v>
                </c:pt>
                <c:pt idx="107">
                  <c:v>42095</c:v>
                </c:pt>
                <c:pt idx="108">
                  <c:v>42096</c:v>
                </c:pt>
                <c:pt idx="109">
                  <c:v>42097</c:v>
                </c:pt>
                <c:pt idx="110">
                  <c:v>42100</c:v>
                </c:pt>
                <c:pt idx="111">
                  <c:v>42101</c:v>
                </c:pt>
                <c:pt idx="112">
                  <c:v>42102</c:v>
                </c:pt>
                <c:pt idx="113">
                  <c:v>42103</c:v>
                </c:pt>
                <c:pt idx="114">
                  <c:v>42104</c:v>
                </c:pt>
                <c:pt idx="115">
                  <c:v>42107</c:v>
                </c:pt>
                <c:pt idx="116">
                  <c:v>42108</c:v>
                </c:pt>
                <c:pt idx="117">
                  <c:v>42109</c:v>
                </c:pt>
                <c:pt idx="118">
                  <c:v>42110</c:v>
                </c:pt>
                <c:pt idx="119">
                  <c:v>42111</c:v>
                </c:pt>
                <c:pt idx="120">
                  <c:v>42114</c:v>
                </c:pt>
                <c:pt idx="121">
                  <c:v>42115</c:v>
                </c:pt>
                <c:pt idx="122">
                  <c:v>42116</c:v>
                </c:pt>
                <c:pt idx="123">
                  <c:v>42117</c:v>
                </c:pt>
                <c:pt idx="124">
                  <c:v>42118</c:v>
                </c:pt>
                <c:pt idx="125">
                  <c:v>42121</c:v>
                </c:pt>
                <c:pt idx="126">
                  <c:v>42122</c:v>
                </c:pt>
                <c:pt idx="127">
                  <c:v>42123</c:v>
                </c:pt>
                <c:pt idx="128">
                  <c:v>42124</c:v>
                </c:pt>
                <c:pt idx="129">
                  <c:v>42125</c:v>
                </c:pt>
                <c:pt idx="130">
                  <c:v>42128</c:v>
                </c:pt>
                <c:pt idx="131">
                  <c:v>42129</c:v>
                </c:pt>
                <c:pt idx="132">
                  <c:v>42130</c:v>
                </c:pt>
                <c:pt idx="133">
                  <c:v>42131</c:v>
                </c:pt>
                <c:pt idx="134">
                  <c:v>42132</c:v>
                </c:pt>
                <c:pt idx="135">
                  <c:v>42135</c:v>
                </c:pt>
                <c:pt idx="136">
                  <c:v>42136</c:v>
                </c:pt>
                <c:pt idx="137">
                  <c:v>42137</c:v>
                </c:pt>
                <c:pt idx="138">
                  <c:v>42138</c:v>
                </c:pt>
                <c:pt idx="139">
                  <c:v>42139</c:v>
                </c:pt>
                <c:pt idx="140">
                  <c:v>42142</c:v>
                </c:pt>
                <c:pt idx="141">
                  <c:v>42143</c:v>
                </c:pt>
                <c:pt idx="142">
                  <c:v>42144</c:v>
                </c:pt>
                <c:pt idx="143">
                  <c:v>42145</c:v>
                </c:pt>
                <c:pt idx="144">
                  <c:v>42146</c:v>
                </c:pt>
                <c:pt idx="145">
                  <c:v>42149</c:v>
                </c:pt>
                <c:pt idx="146">
                  <c:v>42150</c:v>
                </c:pt>
                <c:pt idx="147">
                  <c:v>42151</c:v>
                </c:pt>
                <c:pt idx="148">
                  <c:v>42152</c:v>
                </c:pt>
                <c:pt idx="149">
                  <c:v>42153</c:v>
                </c:pt>
                <c:pt idx="150">
                  <c:v>42156</c:v>
                </c:pt>
                <c:pt idx="151">
                  <c:v>42157</c:v>
                </c:pt>
                <c:pt idx="152">
                  <c:v>42158</c:v>
                </c:pt>
                <c:pt idx="153">
                  <c:v>42159</c:v>
                </c:pt>
                <c:pt idx="154">
                  <c:v>42160</c:v>
                </c:pt>
                <c:pt idx="155">
                  <c:v>42163</c:v>
                </c:pt>
                <c:pt idx="156">
                  <c:v>42164</c:v>
                </c:pt>
                <c:pt idx="157">
                  <c:v>42165</c:v>
                </c:pt>
                <c:pt idx="158">
                  <c:v>42166</c:v>
                </c:pt>
                <c:pt idx="159">
                  <c:v>42167</c:v>
                </c:pt>
                <c:pt idx="160">
                  <c:v>42170</c:v>
                </c:pt>
                <c:pt idx="161">
                  <c:v>42171</c:v>
                </c:pt>
                <c:pt idx="162">
                  <c:v>42172</c:v>
                </c:pt>
                <c:pt idx="163">
                  <c:v>42173</c:v>
                </c:pt>
                <c:pt idx="164">
                  <c:v>42174</c:v>
                </c:pt>
                <c:pt idx="165">
                  <c:v>42177</c:v>
                </c:pt>
                <c:pt idx="166">
                  <c:v>42178</c:v>
                </c:pt>
                <c:pt idx="167">
                  <c:v>42179</c:v>
                </c:pt>
                <c:pt idx="168">
                  <c:v>42180</c:v>
                </c:pt>
                <c:pt idx="169">
                  <c:v>42181</c:v>
                </c:pt>
                <c:pt idx="170">
                  <c:v>42184</c:v>
                </c:pt>
                <c:pt idx="171">
                  <c:v>42185</c:v>
                </c:pt>
                <c:pt idx="172">
                  <c:v>42186</c:v>
                </c:pt>
                <c:pt idx="173">
                  <c:v>42187</c:v>
                </c:pt>
                <c:pt idx="174">
                  <c:v>42188</c:v>
                </c:pt>
                <c:pt idx="175">
                  <c:v>42191</c:v>
                </c:pt>
                <c:pt idx="176">
                  <c:v>42192</c:v>
                </c:pt>
                <c:pt idx="177">
                  <c:v>42193</c:v>
                </c:pt>
                <c:pt idx="178">
                  <c:v>42194</c:v>
                </c:pt>
                <c:pt idx="179">
                  <c:v>42195</c:v>
                </c:pt>
                <c:pt idx="180">
                  <c:v>42198</c:v>
                </c:pt>
                <c:pt idx="181">
                  <c:v>42199</c:v>
                </c:pt>
                <c:pt idx="182">
                  <c:v>42200</c:v>
                </c:pt>
                <c:pt idx="183">
                  <c:v>42201</c:v>
                </c:pt>
                <c:pt idx="184">
                  <c:v>42202</c:v>
                </c:pt>
                <c:pt idx="185">
                  <c:v>42205</c:v>
                </c:pt>
                <c:pt idx="186">
                  <c:v>42206</c:v>
                </c:pt>
                <c:pt idx="187">
                  <c:v>42207</c:v>
                </c:pt>
                <c:pt idx="188">
                  <c:v>42208</c:v>
                </c:pt>
                <c:pt idx="189">
                  <c:v>42209</c:v>
                </c:pt>
                <c:pt idx="190">
                  <c:v>42212</c:v>
                </c:pt>
                <c:pt idx="191">
                  <c:v>42213</c:v>
                </c:pt>
                <c:pt idx="192">
                  <c:v>42214</c:v>
                </c:pt>
                <c:pt idx="193">
                  <c:v>42215</c:v>
                </c:pt>
                <c:pt idx="194">
                  <c:v>42216</c:v>
                </c:pt>
                <c:pt idx="195">
                  <c:v>42219</c:v>
                </c:pt>
                <c:pt idx="196">
                  <c:v>42220</c:v>
                </c:pt>
                <c:pt idx="197">
                  <c:v>42221</c:v>
                </c:pt>
                <c:pt idx="198">
                  <c:v>42222</c:v>
                </c:pt>
                <c:pt idx="199">
                  <c:v>42223</c:v>
                </c:pt>
                <c:pt idx="200">
                  <c:v>42226</c:v>
                </c:pt>
                <c:pt idx="201">
                  <c:v>42227</c:v>
                </c:pt>
                <c:pt idx="202">
                  <c:v>42228</c:v>
                </c:pt>
                <c:pt idx="203">
                  <c:v>42229</c:v>
                </c:pt>
                <c:pt idx="204">
                  <c:v>42230</c:v>
                </c:pt>
                <c:pt idx="205">
                  <c:v>42233</c:v>
                </c:pt>
                <c:pt idx="206">
                  <c:v>42234</c:v>
                </c:pt>
                <c:pt idx="207">
                  <c:v>42235</c:v>
                </c:pt>
                <c:pt idx="208">
                  <c:v>42236</c:v>
                </c:pt>
                <c:pt idx="209">
                  <c:v>42237</c:v>
                </c:pt>
                <c:pt idx="210">
                  <c:v>42240</c:v>
                </c:pt>
                <c:pt idx="211">
                  <c:v>42241</c:v>
                </c:pt>
                <c:pt idx="212">
                  <c:v>42242</c:v>
                </c:pt>
                <c:pt idx="213">
                  <c:v>42243</c:v>
                </c:pt>
                <c:pt idx="214">
                  <c:v>42244</c:v>
                </c:pt>
                <c:pt idx="215">
                  <c:v>42247</c:v>
                </c:pt>
                <c:pt idx="216">
                  <c:v>42248</c:v>
                </c:pt>
                <c:pt idx="217">
                  <c:v>42249</c:v>
                </c:pt>
                <c:pt idx="218">
                  <c:v>42250</c:v>
                </c:pt>
                <c:pt idx="219">
                  <c:v>42251</c:v>
                </c:pt>
                <c:pt idx="220">
                  <c:v>42254</c:v>
                </c:pt>
                <c:pt idx="221">
                  <c:v>42255</c:v>
                </c:pt>
                <c:pt idx="222">
                  <c:v>42256</c:v>
                </c:pt>
                <c:pt idx="223">
                  <c:v>42257</c:v>
                </c:pt>
                <c:pt idx="224">
                  <c:v>42258</c:v>
                </c:pt>
                <c:pt idx="225">
                  <c:v>42261</c:v>
                </c:pt>
                <c:pt idx="226">
                  <c:v>42262</c:v>
                </c:pt>
                <c:pt idx="227">
                  <c:v>42263</c:v>
                </c:pt>
                <c:pt idx="228">
                  <c:v>42264</c:v>
                </c:pt>
                <c:pt idx="229">
                  <c:v>42265</c:v>
                </c:pt>
                <c:pt idx="230">
                  <c:v>42268</c:v>
                </c:pt>
                <c:pt idx="231">
                  <c:v>42269</c:v>
                </c:pt>
                <c:pt idx="232">
                  <c:v>42270</c:v>
                </c:pt>
                <c:pt idx="233">
                  <c:v>42271</c:v>
                </c:pt>
                <c:pt idx="234">
                  <c:v>42272</c:v>
                </c:pt>
                <c:pt idx="235">
                  <c:v>42275</c:v>
                </c:pt>
                <c:pt idx="236">
                  <c:v>42276</c:v>
                </c:pt>
                <c:pt idx="237">
                  <c:v>42277</c:v>
                </c:pt>
                <c:pt idx="238">
                  <c:v>42278</c:v>
                </c:pt>
                <c:pt idx="239">
                  <c:v>42279</c:v>
                </c:pt>
                <c:pt idx="240">
                  <c:v>42282</c:v>
                </c:pt>
                <c:pt idx="241">
                  <c:v>42283</c:v>
                </c:pt>
                <c:pt idx="242">
                  <c:v>42284</c:v>
                </c:pt>
                <c:pt idx="243">
                  <c:v>42285</c:v>
                </c:pt>
                <c:pt idx="244">
                  <c:v>42286</c:v>
                </c:pt>
                <c:pt idx="245">
                  <c:v>42289</c:v>
                </c:pt>
                <c:pt idx="246">
                  <c:v>42290</c:v>
                </c:pt>
                <c:pt idx="247">
                  <c:v>42291</c:v>
                </c:pt>
                <c:pt idx="248">
                  <c:v>42292</c:v>
                </c:pt>
                <c:pt idx="249">
                  <c:v>42293</c:v>
                </c:pt>
                <c:pt idx="250">
                  <c:v>42296</c:v>
                </c:pt>
                <c:pt idx="251">
                  <c:v>42297</c:v>
                </c:pt>
                <c:pt idx="252">
                  <c:v>42298</c:v>
                </c:pt>
                <c:pt idx="253">
                  <c:v>42299</c:v>
                </c:pt>
                <c:pt idx="254">
                  <c:v>42300</c:v>
                </c:pt>
                <c:pt idx="255">
                  <c:v>42303</c:v>
                </c:pt>
                <c:pt idx="256">
                  <c:v>42304</c:v>
                </c:pt>
                <c:pt idx="257">
                  <c:v>42305</c:v>
                </c:pt>
                <c:pt idx="258">
                  <c:v>42306</c:v>
                </c:pt>
                <c:pt idx="259">
                  <c:v>42307</c:v>
                </c:pt>
                <c:pt idx="260">
                  <c:v>42310</c:v>
                </c:pt>
                <c:pt idx="261">
                  <c:v>42311</c:v>
                </c:pt>
                <c:pt idx="262">
                  <c:v>42312</c:v>
                </c:pt>
                <c:pt idx="263">
                  <c:v>42313</c:v>
                </c:pt>
                <c:pt idx="264">
                  <c:v>42314</c:v>
                </c:pt>
                <c:pt idx="265">
                  <c:v>42317</c:v>
                </c:pt>
                <c:pt idx="266">
                  <c:v>42318</c:v>
                </c:pt>
                <c:pt idx="267">
                  <c:v>42319</c:v>
                </c:pt>
                <c:pt idx="268">
                  <c:v>42320</c:v>
                </c:pt>
                <c:pt idx="269">
                  <c:v>42321</c:v>
                </c:pt>
                <c:pt idx="270">
                  <c:v>42324</c:v>
                </c:pt>
                <c:pt idx="271">
                  <c:v>42325</c:v>
                </c:pt>
                <c:pt idx="272">
                  <c:v>42326</c:v>
                </c:pt>
                <c:pt idx="273">
                  <c:v>42327</c:v>
                </c:pt>
                <c:pt idx="274">
                  <c:v>42328</c:v>
                </c:pt>
                <c:pt idx="275">
                  <c:v>42331</c:v>
                </c:pt>
                <c:pt idx="276">
                  <c:v>42332</c:v>
                </c:pt>
                <c:pt idx="277">
                  <c:v>42333</c:v>
                </c:pt>
                <c:pt idx="278">
                  <c:v>42334</c:v>
                </c:pt>
                <c:pt idx="279">
                  <c:v>42335</c:v>
                </c:pt>
                <c:pt idx="280">
                  <c:v>42338</c:v>
                </c:pt>
                <c:pt idx="281">
                  <c:v>42339</c:v>
                </c:pt>
                <c:pt idx="282">
                  <c:v>42340</c:v>
                </c:pt>
                <c:pt idx="283">
                  <c:v>42341</c:v>
                </c:pt>
                <c:pt idx="284">
                  <c:v>42342</c:v>
                </c:pt>
                <c:pt idx="285">
                  <c:v>42345</c:v>
                </c:pt>
                <c:pt idx="286">
                  <c:v>42346</c:v>
                </c:pt>
                <c:pt idx="287">
                  <c:v>42347</c:v>
                </c:pt>
                <c:pt idx="288">
                  <c:v>42348</c:v>
                </c:pt>
                <c:pt idx="289">
                  <c:v>42349</c:v>
                </c:pt>
              </c:numCache>
            </c:numRef>
          </c:cat>
          <c:val>
            <c:numRef>
              <c:f>Feuil1!$B$72:$B$361</c:f>
              <c:numCache>
                <c:formatCode>General</c:formatCode>
                <c:ptCount val="290"/>
                <c:pt idx="0">
                  <c:v>0.88339999999999996</c:v>
                </c:pt>
                <c:pt idx="1">
                  <c:v>0.87740000000000007</c:v>
                </c:pt>
                <c:pt idx="2">
                  <c:v>0.87900000000000011</c:v>
                </c:pt>
                <c:pt idx="3">
                  <c:v>0.87540000000000007</c:v>
                </c:pt>
                <c:pt idx="4">
                  <c:v>0.88029999999999997</c:v>
                </c:pt>
                <c:pt idx="5">
                  <c:v>0.88139999999999996</c:v>
                </c:pt>
                <c:pt idx="6">
                  <c:v>0.88139999999999996</c:v>
                </c:pt>
                <c:pt idx="7">
                  <c:v>0.88619999999999999</c:v>
                </c:pt>
                <c:pt idx="8">
                  <c:v>0.88109999999999999</c:v>
                </c:pt>
                <c:pt idx="9">
                  <c:v>0.88539999999999996</c:v>
                </c:pt>
                <c:pt idx="10">
                  <c:v>0.88429999999999997</c:v>
                </c:pt>
                <c:pt idx="11">
                  <c:v>0.88460000000000005</c:v>
                </c:pt>
                <c:pt idx="12">
                  <c:v>0.88109999999999999</c:v>
                </c:pt>
                <c:pt idx="13">
                  <c:v>0.88400000000000001</c:v>
                </c:pt>
                <c:pt idx="14">
                  <c:v>0.88980000000000004</c:v>
                </c:pt>
                <c:pt idx="15">
                  <c:v>0.88639999999999997</c:v>
                </c:pt>
                <c:pt idx="16">
                  <c:v>0.88800000000000001</c:v>
                </c:pt>
                <c:pt idx="17">
                  <c:v>0.89</c:v>
                </c:pt>
                <c:pt idx="18">
                  <c:v>0.88239999999999996</c:v>
                </c:pt>
                <c:pt idx="19">
                  <c:v>0.8751000000000001</c:v>
                </c:pt>
                <c:pt idx="20">
                  <c:v>0.88149999999999984</c:v>
                </c:pt>
                <c:pt idx="21">
                  <c:v>0.87720000000000009</c:v>
                </c:pt>
                <c:pt idx="22">
                  <c:v>0.88029999999999997</c:v>
                </c:pt>
                <c:pt idx="23">
                  <c:v>0.87930000000000008</c:v>
                </c:pt>
                <c:pt idx="24">
                  <c:v>0.87540000000000007</c:v>
                </c:pt>
                <c:pt idx="25">
                  <c:v>0.87170000000000014</c:v>
                </c:pt>
                <c:pt idx="26">
                  <c:v>0.87549999999999994</c:v>
                </c:pt>
                <c:pt idx="27">
                  <c:v>0.87090000000000012</c:v>
                </c:pt>
                <c:pt idx="28">
                  <c:v>0.86690000000000011</c:v>
                </c:pt>
                <c:pt idx="29">
                  <c:v>0.86660000000000015</c:v>
                </c:pt>
                <c:pt idx="30">
                  <c:v>0.85980000000000012</c:v>
                </c:pt>
                <c:pt idx="31">
                  <c:v>0.86020000000000008</c:v>
                </c:pt>
                <c:pt idx="32">
                  <c:v>0.85990000000000011</c:v>
                </c:pt>
                <c:pt idx="33">
                  <c:v>0.86250000000000004</c:v>
                </c:pt>
                <c:pt idx="34">
                  <c:v>0.85990000000000011</c:v>
                </c:pt>
                <c:pt idx="35">
                  <c:v>0.85890000000000011</c:v>
                </c:pt>
                <c:pt idx="36">
                  <c:v>0.86010000000000009</c:v>
                </c:pt>
                <c:pt idx="37">
                  <c:v>0.86040000000000005</c:v>
                </c:pt>
                <c:pt idx="38">
                  <c:v>0.86040000000000005</c:v>
                </c:pt>
                <c:pt idx="39">
                  <c:v>0.86040000000000005</c:v>
                </c:pt>
                <c:pt idx="40">
                  <c:v>0.85970000000000013</c:v>
                </c:pt>
                <c:pt idx="41">
                  <c:v>0.86210000000000009</c:v>
                </c:pt>
                <c:pt idx="42">
                  <c:v>0.8620000000000001</c:v>
                </c:pt>
                <c:pt idx="43">
                  <c:v>0.8620000000000001</c:v>
                </c:pt>
                <c:pt idx="44">
                  <c:v>0.85270000000000012</c:v>
                </c:pt>
                <c:pt idx="45">
                  <c:v>0.84840000000000004</c:v>
                </c:pt>
                <c:pt idx="46">
                  <c:v>0.84719999999999995</c:v>
                </c:pt>
                <c:pt idx="47">
                  <c:v>0.84380000000000011</c:v>
                </c:pt>
                <c:pt idx="48">
                  <c:v>0.84660000000000013</c:v>
                </c:pt>
                <c:pt idx="49">
                  <c:v>0.84340000000000004</c:v>
                </c:pt>
                <c:pt idx="50">
                  <c:v>0.83819999999999995</c:v>
                </c:pt>
                <c:pt idx="51">
                  <c:v>0.83700000000000008</c:v>
                </c:pt>
                <c:pt idx="52">
                  <c:v>0.83630000000000004</c:v>
                </c:pt>
                <c:pt idx="53">
                  <c:v>0.83810000000000007</c:v>
                </c:pt>
                <c:pt idx="54">
                  <c:v>0.83430000000000004</c:v>
                </c:pt>
                <c:pt idx="55">
                  <c:v>0.83570000000000011</c:v>
                </c:pt>
                <c:pt idx="56">
                  <c:v>0.82750000000000001</c:v>
                </c:pt>
                <c:pt idx="57">
                  <c:v>0.80810000000000004</c:v>
                </c:pt>
                <c:pt idx="58">
                  <c:v>0.80830000000000002</c:v>
                </c:pt>
                <c:pt idx="59">
                  <c:v>0.80630000000000002</c:v>
                </c:pt>
                <c:pt idx="60">
                  <c:v>0.80570000000000008</c:v>
                </c:pt>
                <c:pt idx="61">
                  <c:v>0.80620000000000003</c:v>
                </c:pt>
                <c:pt idx="62">
                  <c:v>0.80310000000000004</c:v>
                </c:pt>
                <c:pt idx="63">
                  <c:v>0.79090000000000005</c:v>
                </c:pt>
                <c:pt idx="64">
                  <c:v>0.7863</c:v>
                </c:pt>
                <c:pt idx="65">
                  <c:v>0.79500000000000004</c:v>
                </c:pt>
                <c:pt idx="66">
                  <c:v>0.80280000000000007</c:v>
                </c:pt>
                <c:pt idx="67">
                  <c:v>0.79679999999999995</c:v>
                </c:pt>
                <c:pt idx="68">
                  <c:v>0.80500000000000005</c:v>
                </c:pt>
                <c:pt idx="69">
                  <c:v>0.79849999999999999</c:v>
                </c:pt>
                <c:pt idx="70">
                  <c:v>0.80330000000000001</c:v>
                </c:pt>
                <c:pt idx="71">
                  <c:v>0.79820000000000002</c:v>
                </c:pt>
                <c:pt idx="72">
                  <c:v>0.79149999999999998</c:v>
                </c:pt>
                <c:pt idx="73">
                  <c:v>0.8024</c:v>
                </c:pt>
                <c:pt idx="74">
                  <c:v>0.80330000000000001</c:v>
                </c:pt>
                <c:pt idx="75">
                  <c:v>0.80330000000000001</c:v>
                </c:pt>
                <c:pt idx="76">
                  <c:v>0.80630000000000002</c:v>
                </c:pt>
                <c:pt idx="77">
                  <c:v>0.80289999999999995</c:v>
                </c:pt>
                <c:pt idx="78">
                  <c:v>0.80089999999999995</c:v>
                </c:pt>
                <c:pt idx="79">
                  <c:v>0.79959999999999998</c:v>
                </c:pt>
                <c:pt idx="80">
                  <c:v>0.79490000000000005</c:v>
                </c:pt>
                <c:pt idx="81">
                  <c:v>0.79349999999999998</c:v>
                </c:pt>
                <c:pt idx="82">
                  <c:v>0.80520000000000003</c:v>
                </c:pt>
                <c:pt idx="83">
                  <c:v>0.80059999999999998</c:v>
                </c:pt>
                <c:pt idx="84">
                  <c:v>0.79949999999999999</c:v>
                </c:pt>
                <c:pt idx="85">
                  <c:v>0.79779999999999995</c:v>
                </c:pt>
                <c:pt idx="86">
                  <c:v>0.80310000000000004</c:v>
                </c:pt>
                <c:pt idx="87">
                  <c:v>0.80389999999999995</c:v>
                </c:pt>
                <c:pt idx="88">
                  <c:v>0.80120000000000002</c:v>
                </c:pt>
                <c:pt idx="89">
                  <c:v>0.79259999999999997</c:v>
                </c:pt>
                <c:pt idx="90">
                  <c:v>0.79379999999999995</c:v>
                </c:pt>
                <c:pt idx="91">
                  <c:v>0.79159999999999997</c:v>
                </c:pt>
                <c:pt idx="92">
                  <c:v>0.78349999999999997</c:v>
                </c:pt>
                <c:pt idx="93">
                  <c:v>0.78800000000000003</c:v>
                </c:pt>
                <c:pt idx="94">
                  <c:v>0.78110000000000002</c:v>
                </c:pt>
                <c:pt idx="95">
                  <c:v>0.78339999999999999</c:v>
                </c:pt>
                <c:pt idx="96">
                  <c:v>0.78310000000000002</c:v>
                </c:pt>
                <c:pt idx="97">
                  <c:v>0.78300000000000003</c:v>
                </c:pt>
                <c:pt idx="98">
                  <c:v>0.78469999999999995</c:v>
                </c:pt>
                <c:pt idx="99">
                  <c:v>0.79400000000000004</c:v>
                </c:pt>
                <c:pt idx="100">
                  <c:v>0.79900000000000004</c:v>
                </c:pt>
                <c:pt idx="101">
                  <c:v>0.79930000000000001</c:v>
                </c:pt>
                <c:pt idx="102">
                  <c:v>0.79920000000000002</c:v>
                </c:pt>
                <c:pt idx="103">
                  <c:v>0.80189999999999995</c:v>
                </c:pt>
                <c:pt idx="104">
                  <c:v>0.79490000000000005</c:v>
                </c:pt>
                <c:pt idx="105">
                  <c:v>0.78810000000000002</c:v>
                </c:pt>
                <c:pt idx="106">
                  <c:v>0.78849999999999998</c:v>
                </c:pt>
                <c:pt idx="107">
                  <c:v>0.79290000000000005</c:v>
                </c:pt>
                <c:pt idx="108">
                  <c:v>0.79459999999999997</c:v>
                </c:pt>
                <c:pt idx="109">
                  <c:v>0.79459999999999997</c:v>
                </c:pt>
                <c:pt idx="110">
                  <c:v>0.80310000000000004</c:v>
                </c:pt>
                <c:pt idx="111">
                  <c:v>0.80080000000000007</c:v>
                </c:pt>
                <c:pt idx="112">
                  <c:v>0.79949999999999999</c:v>
                </c:pt>
                <c:pt idx="113">
                  <c:v>0.79490000000000005</c:v>
                </c:pt>
                <c:pt idx="114">
                  <c:v>0.79400000000000004</c:v>
                </c:pt>
                <c:pt idx="115">
                  <c:v>0.79349999999999998</c:v>
                </c:pt>
                <c:pt idx="116">
                  <c:v>0.8014</c:v>
                </c:pt>
                <c:pt idx="117">
                  <c:v>0.80780000000000007</c:v>
                </c:pt>
                <c:pt idx="118">
                  <c:v>0.81930000000000003</c:v>
                </c:pt>
                <c:pt idx="119">
                  <c:v>0.81770000000000009</c:v>
                </c:pt>
                <c:pt idx="120">
                  <c:v>0.81940000000000002</c:v>
                </c:pt>
                <c:pt idx="121">
                  <c:v>0.81470000000000009</c:v>
                </c:pt>
                <c:pt idx="122">
                  <c:v>0.81630000000000003</c:v>
                </c:pt>
                <c:pt idx="123">
                  <c:v>0.82320000000000004</c:v>
                </c:pt>
                <c:pt idx="124">
                  <c:v>0.82199999999999995</c:v>
                </c:pt>
                <c:pt idx="125">
                  <c:v>0.82609999999999995</c:v>
                </c:pt>
                <c:pt idx="126">
                  <c:v>0.83190000000000008</c:v>
                </c:pt>
                <c:pt idx="127">
                  <c:v>0.83650000000000002</c:v>
                </c:pt>
                <c:pt idx="128">
                  <c:v>0.82520000000000004</c:v>
                </c:pt>
                <c:pt idx="129">
                  <c:v>0.82020000000000004</c:v>
                </c:pt>
                <c:pt idx="130">
                  <c:v>0.8257000000000001</c:v>
                </c:pt>
                <c:pt idx="131">
                  <c:v>0.83060000000000012</c:v>
                </c:pt>
                <c:pt idx="132">
                  <c:v>0.83270000000000011</c:v>
                </c:pt>
                <c:pt idx="133">
                  <c:v>0.82380000000000009</c:v>
                </c:pt>
                <c:pt idx="134">
                  <c:v>0.82730000000000004</c:v>
                </c:pt>
                <c:pt idx="135">
                  <c:v>0.82609999999999995</c:v>
                </c:pt>
                <c:pt idx="136">
                  <c:v>0.83420000000000005</c:v>
                </c:pt>
                <c:pt idx="137">
                  <c:v>0.8368000000000001</c:v>
                </c:pt>
                <c:pt idx="138">
                  <c:v>0.83390000000000009</c:v>
                </c:pt>
                <c:pt idx="139">
                  <c:v>0.83260000000000012</c:v>
                </c:pt>
                <c:pt idx="140">
                  <c:v>0.83260000000000012</c:v>
                </c:pt>
                <c:pt idx="141">
                  <c:v>0.81890000000000007</c:v>
                </c:pt>
                <c:pt idx="142">
                  <c:v>0.81890000000000007</c:v>
                </c:pt>
                <c:pt idx="143">
                  <c:v>0.81960000000000011</c:v>
                </c:pt>
                <c:pt idx="144">
                  <c:v>0.81380000000000008</c:v>
                </c:pt>
                <c:pt idx="145">
                  <c:v>0.81270000000000009</c:v>
                </c:pt>
                <c:pt idx="146">
                  <c:v>0.80449999999999999</c:v>
                </c:pt>
                <c:pt idx="147">
                  <c:v>0.80100000000000005</c:v>
                </c:pt>
                <c:pt idx="148">
                  <c:v>0.80149999999999999</c:v>
                </c:pt>
                <c:pt idx="149">
                  <c:v>0.80220000000000002</c:v>
                </c:pt>
                <c:pt idx="150">
                  <c:v>0.79679999999999995</c:v>
                </c:pt>
                <c:pt idx="151">
                  <c:v>0.80500000000000005</c:v>
                </c:pt>
                <c:pt idx="152">
                  <c:v>0.80410000000000004</c:v>
                </c:pt>
                <c:pt idx="153">
                  <c:v>0.80149999999999999</c:v>
                </c:pt>
                <c:pt idx="154">
                  <c:v>0.80070000000000008</c:v>
                </c:pt>
                <c:pt idx="155">
                  <c:v>0.80420000000000003</c:v>
                </c:pt>
                <c:pt idx="156">
                  <c:v>0.81190000000000007</c:v>
                </c:pt>
                <c:pt idx="157">
                  <c:v>0.81520000000000004</c:v>
                </c:pt>
                <c:pt idx="158">
                  <c:v>0.81210000000000004</c:v>
                </c:pt>
                <c:pt idx="159">
                  <c:v>0.81270000000000009</c:v>
                </c:pt>
                <c:pt idx="160">
                  <c:v>0.8115</c:v>
                </c:pt>
                <c:pt idx="161">
                  <c:v>0.81100000000000005</c:v>
                </c:pt>
                <c:pt idx="162">
                  <c:v>0.8125</c:v>
                </c:pt>
                <c:pt idx="163">
                  <c:v>0.81910000000000005</c:v>
                </c:pt>
                <c:pt idx="164">
                  <c:v>0.81440000000000001</c:v>
                </c:pt>
                <c:pt idx="165">
                  <c:v>0.81380000000000008</c:v>
                </c:pt>
                <c:pt idx="166">
                  <c:v>0.81120000000000003</c:v>
                </c:pt>
                <c:pt idx="167">
                  <c:v>0.80549999999999999</c:v>
                </c:pt>
                <c:pt idx="168">
                  <c:v>0.80989999999999995</c:v>
                </c:pt>
                <c:pt idx="169">
                  <c:v>0.80910000000000004</c:v>
                </c:pt>
                <c:pt idx="170">
                  <c:v>0.80759999999999998</c:v>
                </c:pt>
                <c:pt idx="171">
                  <c:v>0.80170000000000008</c:v>
                </c:pt>
                <c:pt idx="172">
                  <c:v>0.80170000000000008</c:v>
                </c:pt>
                <c:pt idx="173">
                  <c:v>0.79579999999999995</c:v>
                </c:pt>
                <c:pt idx="174">
                  <c:v>0.79549999999999998</c:v>
                </c:pt>
                <c:pt idx="175">
                  <c:v>0.79200000000000004</c:v>
                </c:pt>
                <c:pt idx="176">
                  <c:v>0.78490000000000004</c:v>
                </c:pt>
                <c:pt idx="177">
                  <c:v>0.78600000000000003</c:v>
                </c:pt>
                <c:pt idx="178">
                  <c:v>0.78559999999999997</c:v>
                </c:pt>
                <c:pt idx="179">
                  <c:v>0.78649999999999998</c:v>
                </c:pt>
                <c:pt idx="180">
                  <c:v>0.78359999999999996</c:v>
                </c:pt>
                <c:pt idx="181">
                  <c:v>0.78439999999999999</c:v>
                </c:pt>
                <c:pt idx="182">
                  <c:v>0.77300000000000013</c:v>
                </c:pt>
                <c:pt idx="183">
                  <c:v>0.77290000000000014</c:v>
                </c:pt>
                <c:pt idx="184">
                  <c:v>0.76930000000000009</c:v>
                </c:pt>
                <c:pt idx="185">
                  <c:v>0.7703000000000001</c:v>
                </c:pt>
                <c:pt idx="186">
                  <c:v>0.77150000000000007</c:v>
                </c:pt>
                <c:pt idx="187">
                  <c:v>0.76770000000000016</c:v>
                </c:pt>
                <c:pt idx="188">
                  <c:v>0.76750000000000007</c:v>
                </c:pt>
                <c:pt idx="189">
                  <c:v>0.76570000000000016</c:v>
                </c:pt>
                <c:pt idx="190">
                  <c:v>0.76870000000000016</c:v>
                </c:pt>
                <c:pt idx="191">
                  <c:v>0.77320000000000011</c:v>
                </c:pt>
                <c:pt idx="192">
                  <c:v>0.77560000000000007</c:v>
                </c:pt>
                <c:pt idx="193">
                  <c:v>0.76770000000000016</c:v>
                </c:pt>
                <c:pt idx="194">
                  <c:v>0.76650000000000007</c:v>
                </c:pt>
                <c:pt idx="195">
                  <c:v>0.76650000000000007</c:v>
                </c:pt>
                <c:pt idx="196">
                  <c:v>0.76190000000000013</c:v>
                </c:pt>
                <c:pt idx="197">
                  <c:v>0.75860000000000016</c:v>
                </c:pt>
                <c:pt idx="198">
                  <c:v>0.76030000000000009</c:v>
                </c:pt>
                <c:pt idx="199">
                  <c:v>0.76210000000000011</c:v>
                </c:pt>
                <c:pt idx="200">
                  <c:v>0.76590000000000014</c:v>
                </c:pt>
                <c:pt idx="201">
                  <c:v>0.76060000000000016</c:v>
                </c:pt>
                <c:pt idx="202">
                  <c:v>0.77080000000000015</c:v>
                </c:pt>
                <c:pt idx="203">
                  <c:v>0.76459999999999995</c:v>
                </c:pt>
                <c:pt idx="204">
                  <c:v>0.76459999999999995</c:v>
                </c:pt>
                <c:pt idx="205">
                  <c:v>0.76390000000000013</c:v>
                </c:pt>
                <c:pt idx="206">
                  <c:v>0.76490000000000014</c:v>
                </c:pt>
                <c:pt idx="207">
                  <c:v>0.75960000000000016</c:v>
                </c:pt>
                <c:pt idx="208">
                  <c:v>0.76450000000000007</c:v>
                </c:pt>
                <c:pt idx="209">
                  <c:v>0.76049999999999995</c:v>
                </c:pt>
                <c:pt idx="210">
                  <c:v>0.75680000000000014</c:v>
                </c:pt>
                <c:pt idx="211">
                  <c:v>0.7521000000000001</c:v>
                </c:pt>
                <c:pt idx="212">
                  <c:v>0.75170000000000015</c:v>
                </c:pt>
                <c:pt idx="213">
                  <c:v>0.75770000000000015</c:v>
                </c:pt>
                <c:pt idx="214">
                  <c:v>0.75360000000000016</c:v>
                </c:pt>
                <c:pt idx="215">
                  <c:v>0.75630000000000008</c:v>
                </c:pt>
                <c:pt idx="216">
                  <c:v>0.75880000000000014</c:v>
                </c:pt>
                <c:pt idx="217">
                  <c:v>0.75130000000000008</c:v>
                </c:pt>
                <c:pt idx="218">
                  <c:v>0.75760000000000016</c:v>
                </c:pt>
                <c:pt idx="219">
                  <c:v>0.75340000000000007</c:v>
                </c:pt>
                <c:pt idx="220">
                  <c:v>0.75340000000000007</c:v>
                </c:pt>
                <c:pt idx="221">
                  <c:v>0.75790000000000013</c:v>
                </c:pt>
                <c:pt idx="222">
                  <c:v>0.75630000000000008</c:v>
                </c:pt>
                <c:pt idx="223">
                  <c:v>0.75649999999999995</c:v>
                </c:pt>
                <c:pt idx="224">
                  <c:v>0.75320000000000009</c:v>
                </c:pt>
                <c:pt idx="225">
                  <c:v>0.75360000000000016</c:v>
                </c:pt>
                <c:pt idx="226" formatCode="0.0000">
                  <c:v>0.75400000000000011</c:v>
                </c:pt>
                <c:pt idx="227" formatCode="0.0000">
                  <c:v>0.75880000000000014</c:v>
                </c:pt>
                <c:pt idx="228" formatCode="0.0000">
                  <c:v>0.75840000000000007</c:v>
                </c:pt>
                <c:pt idx="229" formatCode="0.0000">
                  <c:v>0.76060000000000016</c:v>
                </c:pt>
                <c:pt idx="230" formatCode="0.0000">
                  <c:v>0.75470000000000015</c:v>
                </c:pt>
                <c:pt idx="231" formatCode="0.0000">
                  <c:v>0.7531000000000001</c:v>
                </c:pt>
                <c:pt idx="232" formatCode="0.0000">
                  <c:v>0.75100000000000011</c:v>
                </c:pt>
                <c:pt idx="233" formatCode="0.0000">
                  <c:v>0.74900000000000011</c:v>
                </c:pt>
                <c:pt idx="234" formatCode="0.0000">
                  <c:v>0.75049999999999994</c:v>
                </c:pt>
                <c:pt idx="235" formatCode="0.0000">
                  <c:v>0.74839999999999995</c:v>
                </c:pt>
                <c:pt idx="236" formatCode="0.0000">
                  <c:v>0.74550000000000005</c:v>
                </c:pt>
                <c:pt idx="237" formatCode="0.0000">
                  <c:v>0.74660000000000015</c:v>
                </c:pt>
                <c:pt idx="238" formatCode="0.0000">
                  <c:v>0.75520000000000009</c:v>
                </c:pt>
                <c:pt idx="239" formatCode="0.0000">
                  <c:v>0.75680000000000014</c:v>
                </c:pt>
                <c:pt idx="240" formatCode="0.0000">
                  <c:v>0.7642000000000001</c:v>
                </c:pt>
                <c:pt idx="241" formatCode="0.0000">
                  <c:v>0.76590000000000014</c:v>
                </c:pt>
                <c:pt idx="242" formatCode="0.0000">
                  <c:v>0.76710000000000012</c:v>
                </c:pt>
                <c:pt idx="243" formatCode="0.0000">
                  <c:v>0.7682000000000001</c:v>
                </c:pt>
                <c:pt idx="244" formatCode="0.0000">
                  <c:v>0.77240000000000009</c:v>
                </c:pt>
                <c:pt idx="245" formatCode="0.0000">
                  <c:v>0.77240000000000009</c:v>
                </c:pt>
                <c:pt idx="246" formatCode="0.0000">
                  <c:v>0.77010000000000012</c:v>
                </c:pt>
                <c:pt idx="247" formatCode="0.0000">
                  <c:v>0.7703000000000001</c:v>
                </c:pt>
                <c:pt idx="248" formatCode="0.0000">
                  <c:v>0.77500000000000013</c:v>
                </c:pt>
                <c:pt idx="249" formatCode="0.0000">
                  <c:v>0.77320000000000011</c:v>
                </c:pt>
                <c:pt idx="250" formatCode="0.0000">
                  <c:v>0.76930000000000009</c:v>
                </c:pt>
                <c:pt idx="251" formatCode="0.0000">
                  <c:v>0.77080000000000015</c:v>
                </c:pt>
                <c:pt idx="252" formatCode="0.0000">
                  <c:v>0.76240000000000008</c:v>
                </c:pt>
                <c:pt idx="253" formatCode="0.0000">
                  <c:v>0.76410000000000011</c:v>
                </c:pt>
                <c:pt idx="254" formatCode="0.0000">
                  <c:v>0.7592000000000001</c:v>
                </c:pt>
                <c:pt idx="255" formatCode="0.0000">
                  <c:v>0.76140000000000008</c:v>
                </c:pt>
                <c:pt idx="256" formatCode="0.0000">
                  <c:v>0.75520000000000009</c:v>
                </c:pt>
                <c:pt idx="257" formatCode="0.0000">
                  <c:v>0.76060000000000016</c:v>
                </c:pt>
                <c:pt idx="258" formatCode="0.0000">
                  <c:v>0.75930000000000009</c:v>
                </c:pt>
                <c:pt idx="259" formatCode="0.0000">
                  <c:v>0.76440000000000008</c:v>
                </c:pt>
                <c:pt idx="260" formatCode="0.0000">
                  <c:v>0.76370000000000016</c:v>
                </c:pt>
                <c:pt idx="261" formatCode="0.0000">
                  <c:v>0.76300000000000012</c:v>
                </c:pt>
                <c:pt idx="262" formatCode="0.0000">
                  <c:v>0.75960000000000016</c:v>
                </c:pt>
                <c:pt idx="263" formatCode="0.0000">
                  <c:v>0.75949999999999995</c:v>
                </c:pt>
                <c:pt idx="264" formatCode="0.0000">
                  <c:v>0.75140000000000007</c:v>
                </c:pt>
                <c:pt idx="265" formatCode="0.0000">
                  <c:v>0.75330000000000008</c:v>
                </c:pt>
                <c:pt idx="266" formatCode="0.0000">
                  <c:v>0.75420000000000009</c:v>
                </c:pt>
                <c:pt idx="267" formatCode="0.0000">
                  <c:v>0.75420000000000009</c:v>
                </c:pt>
                <c:pt idx="268" formatCode="0.0000">
                  <c:v>0.75149999999999995</c:v>
                </c:pt>
                <c:pt idx="269" formatCode="0.0000">
                  <c:v>0.7501000000000001</c:v>
                </c:pt>
                <c:pt idx="270" formatCode="0.0000">
                  <c:v>0.74890000000000012</c:v>
                </c:pt>
                <c:pt idx="271" formatCode="0.0000">
                  <c:v>0.75049999999999994</c:v>
                </c:pt>
                <c:pt idx="272">
                  <c:v>0.74890000000000012</c:v>
                </c:pt>
                <c:pt idx="273">
                  <c:v>0.75370000000000015</c:v>
                </c:pt>
                <c:pt idx="274">
                  <c:v>0.74970000000000014</c:v>
                </c:pt>
                <c:pt idx="275">
                  <c:v>0.74870000000000014</c:v>
                </c:pt>
                <c:pt idx="276">
                  <c:v>0.75140000000000007</c:v>
                </c:pt>
                <c:pt idx="277">
                  <c:v>0.75180000000000013</c:v>
                </c:pt>
                <c:pt idx="278">
                  <c:v>0.75190000000000012</c:v>
                </c:pt>
                <c:pt idx="279">
                  <c:v>0.74850000000000005</c:v>
                </c:pt>
                <c:pt idx="280" formatCode="0.0000">
                  <c:v>0.75000000000000011</c:v>
                </c:pt>
                <c:pt idx="281">
                  <c:v>0.74780000000000013</c:v>
                </c:pt>
                <c:pt idx="282">
                  <c:v>0.74850000000000005</c:v>
                </c:pt>
                <c:pt idx="283">
                  <c:v>0.74660000000000015</c:v>
                </c:pt>
                <c:pt idx="284">
                  <c:v>0.74820000000000009</c:v>
                </c:pt>
                <c:pt idx="285">
                  <c:v>0.74030000000000007</c:v>
                </c:pt>
                <c:pt idx="286">
                  <c:v>0.73570000000000013</c:v>
                </c:pt>
                <c:pt idx="287">
                  <c:v>0.73560000000000014</c:v>
                </c:pt>
                <c:pt idx="288">
                  <c:v>0.73529999999999995</c:v>
                </c:pt>
                <c:pt idx="289">
                  <c:v>0.73010000000000008</c:v>
                </c:pt>
              </c:numCache>
            </c:numRef>
          </c:val>
        </c:ser>
        <c:dLbls/>
        <c:marker val="1"/>
        <c:axId val="148280064"/>
        <c:axId val="148281600"/>
      </c:lineChart>
      <c:dateAx>
        <c:axId val="148280064"/>
        <c:scaling>
          <c:orientation val="minMax"/>
        </c:scaling>
        <c:axPos val="b"/>
        <c:numFmt formatCode="m/d/yyyy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8281600"/>
        <c:crosses val="autoZero"/>
        <c:auto val="1"/>
        <c:lblOffset val="100"/>
        <c:baseTimeUnit val="days"/>
      </c:dateAx>
      <c:valAx>
        <c:axId val="148281600"/>
        <c:scaling>
          <c:orientation val="minMax"/>
          <c:max val="0.95000000000000018"/>
          <c:min val="0.70000000000000018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8280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>
      <a:outerShdw blurRad="50800" dist="1016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fr-FR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9-09T10:23:03.979" idx="1">
    <p:pos x="10" y="10"/>
    <p:text>Maïs et soya sont présents même si on est dans la section céréales.... on l'enlève???</p:text>
    <p:extLst>
      <p:ext uri="{C676402C-5697-4E1C-873F-D02D1690AC5C}">
        <p15:threadingInfo xmlns:p15="http://schemas.microsoft.com/office/powerpoint/2012/main" xmlns="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9-09T10:24:09.081" idx="2">
    <p:pos x="10" y="10"/>
    <p:text>Maïs et soya présents même si on est dans la section des céréales... on enlève??</p:text>
    <p:extLst>
      <p:ext uri="{C676402C-5697-4E1C-873F-D02D1690AC5C}">
        <p15:threadingInfo xmlns:p15="http://schemas.microsoft.com/office/powerpoint/2012/main" xmlns="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9-09T10:24:09.081" idx="2">
    <p:pos x="10" y="10"/>
    <p:text>Maïs et soya présents même si on est dans la section des céréales... on enlève??</p:text>
    <p:extLst>
      <p:ext uri="{C676402C-5697-4E1C-873F-D02D1690AC5C}">
        <p15:threadingInfo xmlns:p15="http://schemas.microsoft.com/office/powerpoint/2012/main" xmlns="" timeZoneBias="24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0.17163</cdr:x>
      <cdr:y>0.11428</cdr:y>
    </cdr:from>
    <cdr:to>
      <cdr:x>0.87412</cdr:x>
      <cdr:y>0.72054</cdr:y>
    </cdr:to>
    <cdr:cxnSp macro="">
      <cdr:nvCxnSpPr>
        <cdr:cNvPr id="3" name="Connecteur en arc 2"/>
        <cdr:cNvCxnSpPr/>
      </cdr:nvCxnSpPr>
      <cdr:spPr>
        <a:xfrm xmlns:a="http://schemas.openxmlformats.org/drawingml/2006/main" flipV="1">
          <a:off x="1450876" y="533528"/>
          <a:ext cx="5938464" cy="2830547"/>
        </a:xfrm>
        <a:prstGeom xmlns:a="http://schemas.openxmlformats.org/drawingml/2006/main" prst="curvedConnector3">
          <a:avLst>
            <a:gd name="adj1" fmla="val 50000"/>
          </a:avLst>
        </a:prstGeom>
        <a:ln xmlns:a="http://schemas.openxmlformats.org/drawingml/2006/main" w="38100">
          <a:solidFill>
            <a:schemeClr val="accent5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0.8137</cdr:x>
      <cdr:y>0.16094</cdr:y>
    </cdr:from>
    <cdr:to>
      <cdr:x>0.8751</cdr:x>
      <cdr:y>0.21794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6878595" y="751382"/>
          <a:ext cx="518984" cy="26611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/>
        </a:solidFill>
        <a:ln xmlns:a="http://schemas.openxmlformats.org/drawingml/2006/main">
          <a:solidFill>
            <a:schemeClr val="accent5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fr-FR" sz="1050" b="1" dirty="0" smtClean="0">
              <a:latin typeface="Arial" panose="020B0604020202020204" pitchFamily="34" charset="0"/>
              <a:cs typeface="Arial" panose="020B0604020202020204" pitchFamily="34" charset="0"/>
            </a:rPr>
            <a:t>13,31</a:t>
          </a:r>
          <a:endParaRPr lang="fr-FR" sz="105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0.72771</cdr:x>
      <cdr:y>0.94779</cdr:y>
    </cdr:from>
    <cdr:to>
      <cdr:x>1</cdr:x>
      <cdr:y>1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4392705" y="3462617"/>
          <a:ext cx="1581128" cy="1905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entury Gothic"/>
            </a:defRPr>
          </a:lvl1pPr>
          <a:lvl2pPr marL="457200" indent="0">
            <a:defRPr sz="1100">
              <a:latin typeface="Century Gothic"/>
            </a:defRPr>
          </a:lvl2pPr>
          <a:lvl3pPr marL="914400" indent="0">
            <a:defRPr sz="1100">
              <a:latin typeface="Century Gothic"/>
            </a:defRPr>
          </a:lvl3pPr>
          <a:lvl4pPr marL="1371600" indent="0">
            <a:defRPr sz="1100">
              <a:latin typeface="Century Gothic"/>
            </a:defRPr>
          </a:lvl4pPr>
          <a:lvl5pPr marL="1828800" indent="0">
            <a:defRPr sz="1100">
              <a:latin typeface="Century Gothic"/>
            </a:defRPr>
          </a:lvl5pPr>
          <a:lvl6pPr marL="2286000" indent="0">
            <a:defRPr sz="1100">
              <a:latin typeface="Century Gothic"/>
            </a:defRPr>
          </a:lvl6pPr>
          <a:lvl7pPr marL="2743200" indent="0">
            <a:defRPr sz="1100">
              <a:latin typeface="Century Gothic"/>
            </a:defRPr>
          </a:lvl7pPr>
          <a:lvl8pPr marL="3200400" indent="0">
            <a:defRPr sz="1100">
              <a:latin typeface="Century Gothic"/>
            </a:defRPr>
          </a:lvl8pPr>
          <a:lvl9pPr marL="3657600" indent="0">
            <a:defRPr sz="1100">
              <a:latin typeface="Century Gothic"/>
            </a:defRPr>
          </a:lvl9pPr>
        </a:lstStyle>
        <a:p xmlns:a="http://schemas.openxmlformats.org/drawingml/2006/main">
          <a:pPr algn="r"/>
          <a:r>
            <a:rPr lang="en-US" sz="800"/>
            <a:t>*Moyenne quinquennale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0.72532</cdr:x>
      <cdr:y>0.94527</cdr:y>
    </cdr:from>
    <cdr:to>
      <cdr:x>0.99649</cdr:x>
      <cdr:y>1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4229100" y="3409950"/>
          <a:ext cx="1581128" cy="1905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entury Gothic"/>
            </a:defRPr>
          </a:lvl1pPr>
          <a:lvl2pPr marL="457200" indent="0">
            <a:defRPr sz="1100">
              <a:latin typeface="Century Gothic"/>
            </a:defRPr>
          </a:lvl2pPr>
          <a:lvl3pPr marL="914400" indent="0">
            <a:defRPr sz="1100">
              <a:latin typeface="Century Gothic"/>
            </a:defRPr>
          </a:lvl3pPr>
          <a:lvl4pPr marL="1371600" indent="0">
            <a:defRPr sz="1100">
              <a:latin typeface="Century Gothic"/>
            </a:defRPr>
          </a:lvl4pPr>
          <a:lvl5pPr marL="1828800" indent="0">
            <a:defRPr sz="1100">
              <a:latin typeface="Century Gothic"/>
            </a:defRPr>
          </a:lvl5pPr>
          <a:lvl6pPr marL="2286000" indent="0">
            <a:defRPr sz="1100">
              <a:latin typeface="Century Gothic"/>
            </a:defRPr>
          </a:lvl6pPr>
          <a:lvl7pPr marL="2743200" indent="0">
            <a:defRPr sz="1100">
              <a:latin typeface="Century Gothic"/>
            </a:defRPr>
          </a:lvl7pPr>
          <a:lvl8pPr marL="3200400" indent="0">
            <a:defRPr sz="1100">
              <a:latin typeface="Century Gothic"/>
            </a:defRPr>
          </a:lvl8pPr>
          <a:lvl9pPr marL="3657600" indent="0">
            <a:defRPr sz="1100">
              <a:latin typeface="Century Gothic"/>
            </a:defRPr>
          </a:lvl9pPr>
        </a:lstStyle>
        <a:p xmlns:a="http://schemas.openxmlformats.org/drawingml/2006/main">
          <a:pPr algn="r"/>
          <a:r>
            <a:rPr lang="en-US" sz="800"/>
            <a:t>*Moyenne quinquennale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0.7344</cdr:x>
      <cdr:y>0.94286</cdr:y>
    </cdr:from>
    <cdr:to>
      <cdr:x>1</cdr:x>
      <cdr:y>1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4591050" y="3152775"/>
          <a:ext cx="1581128" cy="1905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entury Gothic"/>
            </a:defRPr>
          </a:lvl1pPr>
          <a:lvl2pPr marL="457200" indent="0">
            <a:defRPr sz="1100">
              <a:latin typeface="Century Gothic"/>
            </a:defRPr>
          </a:lvl2pPr>
          <a:lvl3pPr marL="914400" indent="0">
            <a:defRPr sz="1100">
              <a:latin typeface="Century Gothic"/>
            </a:defRPr>
          </a:lvl3pPr>
          <a:lvl4pPr marL="1371600" indent="0">
            <a:defRPr sz="1100">
              <a:latin typeface="Century Gothic"/>
            </a:defRPr>
          </a:lvl4pPr>
          <a:lvl5pPr marL="1828800" indent="0">
            <a:defRPr sz="1100">
              <a:latin typeface="Century Gothic"/>
            </a:defRPr>
          </a:lvl5pPr>
          <a:lvl6pPr marL="2286000" indent="0">
            <a:defRPr sz="1100">
              <a:latin typeface="Century Gothic"/>
            </a:defRPr>
          </a:lvl6pPr>
          <a:lvl7pPr marL="2743200" indent="0">
            <a:defRPr sz="1100">
              <a:latin typeface="Century Gothic"/>
            </a:defRPr>
          </a:lvl7pPr>
          <a:lvl8pPr marL="3200400" indent="0">
            <a:defRPr sz="1100">
              <a:latin typeface="Century Gothic"/>
            </a:defRPr>
          </a:lvl8pPr>
          <a:lvl9pPr marL="3657600" indent="0">
            <a:defRPr sz="1100">
              <a:latin typeface="Century Gothic"/>
            </a:defRPr>
          </a:lvl9pPr>
        </a:lstStyle>
        <a:p xmlns:a="http://schemas.openxmlformats.org/drawingml/2006/main">
          <a:pPr algn="r"/>
          <a:r>
            <a:rPr lang="en-US" sz="800"/>
            <a:t>*Moyenne quinquennale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0.76808</cdr:x>
      <cdr:y>0.94186</cdr:y>
    </cdr:from>
    <cdr:to>
      <cdr:x>0.99454</cdr:x>
      <cdr:y>1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5362575" y="3105150"/>
          <a:ext cx="1581128" cy="1905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entury Gothic"/>
            </a:defRPr>
          </a:lvl1pPr>
          <a:lvl2pPr marL="457200" indent="0">
            <a:defRPr sz="1100">
              <a:latin typeface="Century Gothic"/>
            </a:defRPr>
          </a:lvl2pPr>
          <a:lvl3pPr marL="914400" indent="0">
            <a:defRPr sz="1100">
              <a:latin typeface="Century Gothic"/>
            </a:defRPr>
          </a:lvl3pPr>
          <a:lvl4pPr marL="1371600" indent="0">
            <a:defRPr sz="1100">
              <a:latin typeface="Century Gothic"/>
            </a:defRPr>
          </a:lvl4pPr>
          <a:lvl5pPr marL="1828800" indent="0">
            <a:defRPr sz="1100">
              <a:latin typeface="Century Gothic"/>
            </a:defRPr>
          </a:lvl5pPr>
          <a:lvl6pPr marL="2286000" indent="0">
            <a:defRPr sz="1100">
              <a:latin typeface="Century Gothic"/>
            </a:defRPr>
          </a:lvl6pPr>
          <a:lvl7pPr marL="2743200" indent="0">
            <a:defRPr sz="1100">
              <a:latin typeface="Century Gothic"/>
            </a:defRPr>
          </a:lvl7pPr>
          <a:lvl8pPr marL="3200400" indent="0">
            <a:defRPr sz="1100">
              <a:latin typeface="Century Gothic"/>
            </a:defRPr>
          </a:lvl8pPr>
          <a:lvl9pPr marL="3657600" indent="0">
            <a:defRPr sz="1100">
              <a:latin typeface="Century Gothic"/>
            </a:defRPr>
          </a:lvl9pPr>
        </a:lstStyle>
        <a:p xmlns:a="http://schemas.openxmlformats.org/drawingml/2006/main">
          <a:pPr algn="r"/>
          <a:r>
            <a:rPr lang="en-US" sz="800"/>
            <a:t>*Moyenne quinquennale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0.72532</cdr:x>
      <cdr:y>0.94527</cdr:y>
    </cdr:from>
    <cdr:to>
      <cdr:x>0.99649</cdr:x>
      <cdr:y>1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4229100" y="3409950"/>
          <a:ext cx="1581128" cy="1905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entury Gothic"/>
            </a:defRPr>
          </a:lvl1pPr>
          <a:lvl2pPr marL="457200" indent="0">
            <a:defRPr sz="1100">
              <a:latin typeface="Century Gothic"/>
            </a:defRPr>
          </a:lvl2pPr>
          <a:lvl3pPr marL="914400" indent="0">
            <a:defRPr sz="1100">
              <a:latin typeface="Century Gothic"/>
            </a:defRPr>
          </a:lvl3pPr>
          <a:lvl4pPr marL="1371600" indent="0">
            <a:defRPr sz="1100">
              <a:latin typeface="Century Gothic"/>
            </a:defRPr>
          </a:lvl4pPr>
          <a:lvl5pPr marL="1828800" indent="0">
            <a:defRPr sz="1100">
              <a:latin typeface="Century Gothic"/>
            </a:defRPr>
          </a:lvl5pPr>
          <a:lvl6pPr marL="2286000" indent="0">
            <a:defRPr sz="1100">
              <a:latin typeface="Century Gothic"/>
            </a:defRPr>
          </a:lvl6pPr>
          <a:lvl7pPr marL="2743200" indent="0">
            <a:defRPr sz="1100">
              <a:latin typeface="Century Gothic"/>
            </a:defRPr>
          </a:lvl7pPr>
          <a:lvl8pPr marL="3200400" indent="0">
            <a:defRPr sz="1100">
              <a:latin typeface="Century Gothic"/>
            </a:defRPr>
          </a:lvl8pPr>
          <a:lvl9pPr marL="3657600" indent="0">
            <a:defRPr sz="1100">
              <a:latin typeface="Century Gothic"/>
            </a:defRPr>
          </a:lvl9pPr>
        </a:lstStyle>
        <a:p xmlns:a="http://schemas.openxmlformats.org/drawingml/2006/main">
          <a:pPr algn="r"/>
          <a:r>
            <a:rPr lang="en-US" sz="800"/>
            <a:t>*Moyenne quinquennale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0.72787</cdr:x>
      <cdr:y>0.9455</cdr:y>
    </cdr:from>
    <cdr:to>
      <cdr:x>1</cdr:x>
      <cdr:y>1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4505325" y="3314700"/>
          <a:ext cx="1581128" cy="1905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entury Gothic"/>
            </a:defRPr>
          </a:lvl1pPr>
          <a:lvl2pPr marL="457200" indent="0">
            <a:defRPr sz="1100">
              <a:latin typeface="Century Gothic"/>
            </a:defRPr>
          </a:lvl2pPr>
          <a:lvl3pPr marL="914400" indent="0">
            <a:defRPr sz="1100">
              <a:latin typeface="Century Gothic"/>
            </a:defRPr>
          </a:lvl3pPr>
          <a:lvl4pPr marL="1371600" indent="0">
            <a:defRPr sz="1100">
              <a:latin typeface="Century Gothic"/>
            </a:defRPr>
          </a:lvl4pPr>
          <a:lvl5pPr marL="1828800" indent="0">
            <a:defRPr sz="1100">
              <a:latin typeface="Century Gothic"/>
            </a:defRPr>
          </a:lvl5pPr>
          <a:lvl6pPr marL="2286000" indent="0">
            <a:defRPr sz="1100">
              <a:latin typeface="Century Gothic"/>
            </a:defRPr>
          </a:lvl6pPr>
          <a:lvl7pPr marL="2743200" indent="0">
            <a:defRPr sz="1100">
              <a:latin typeface="Century Gothic"/>
            </a:defRPr>
          </a:lvl7pPr>
          <a:lvl8pPr marL="3200400" indent="0">
            <a:defRPr sz="1100">
              <a:latin typeface="Century Gothic"/>
            </a:defRPr>
          </a:lvl8pPr>
          <a:lvl9pPr marL="3657600" indent="0">
            <a:defRPr sz="1100">
              <a:latin typeface="Century Gothic"/>
            </a:defRPr>
          </a:lvl9pPr>
        </a:lstStyle>
        <a:p xmlns:a="http://schemas.openxmlformats.org/drawingml/2006/main">
          <a:pPr algn="r"/>
          <a:r>
            <a:rPr lang="en-US" sz="800"/>
            <a:t>*Moyenne quinquennale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0.76808</cdr:x>
      <cdr:y>0.94186</cdr:y>
    </cdr:from>
    <cdr:to>
      <cdr:x>0.99454</cdr:x>
      <cdr:y>1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5362575" y="3105150"/>
          <a:ext cx="1581128" cy="1905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entury Gothic"/>
            </a:defRPr>
          </a:lvl1pPr>
          <a:lvl2pPr marL="457200" indent="0">
            <a:defRPr sz="1100">
              <a:latin typeface="Century Gothic"/>
            </a:defRPr>
          </a:lvl2pPr>
          <a:lvl3pPr marL="914400" indent="0">
            <a:defRPr sz="1100">
              <a:latin typeface="Century Gothic"/>
            </a:defRPr>
          </a:lvl3pPr>
          <a:lvl4pPr marL="1371600" indent="0">
            <a:defRPr sz="1100">
              <a:latin typeface="Century Gothic"/>
            </a:defRPr>
          </a:lvl4pPr>
          <a:lvl5pPr marL="1828800" indent="0">
            <a:defRPr sz="1100">
              <a:latin typeface="Century Gothic"/>
            </a:defRPr>
          </a:lvl5pPr>
          <a:lvl6pPr marL="2286000" indent="0">
            <a:defRPr sz="1100">
              <a:latin typeface="Century Gothic"/>
            </a:defRPr>
          </a:lvl6pPr>
          <a:lvl7pPr marL="2743200" indent="0">
            <a:defRPr sz="1100">
              <a:latin typeface="Century Gothic"/>
            </a:defRPr>
          </a:lvl7pPr>
          <a:lvl8pPr marL="3200400" indent="0">
            <a:defRPr sz="1100">
              <a:latin typeface="Century Gothic"/>
            </a:defRPr>
          </a:lvl8pPr>
          <a:lvl9pPr marL="3657600" indent="0">
            <a:defRPr sz="1100">
              <a:latin typeface="Century Gothic"/>
            </a:defRPr>
          </a:lvl9pPr>
        </a:lstStyle>
        <a:p xmlns:a="http://schemas.openxmlformats.org/drawingml/2006/main">
          <a:pPr algn="r"/>
          <a:r>
            <a:rPr lang="en-US" sz="800"/>
            <a:t>*Moyenne quinquennale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BE59E-C813-4BA5-B672-A06B4D67A06C}" type="datetimeFigureOut">
              <a:rPr lang="fr-CA" smtClean="0"/>
              <a:pPr/>
              <a:t>2015-12-17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0889E-94E0-4B61-9278-E9678C51560E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75345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0889E-94E0-4B61-9278-E9678C51560E}" type="slidenum">
              <a:rPr lang="fr-CA" smtClean="0"/>
              <a:pPr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848141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mtClean="0"/>
              <a:t>Par semaine</a:t>
            </a:r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0889E-94E0-4B61-9278-E9678C51560E}" type="slidenum">
              <a:rPr lang="fr-CA" smtClean="0"/>
              <a:pPr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037465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Vendu</a:t>
            </a:r>
            <a:r>
              <a:rPr lang="fr-CA" baseline="0" dirty="0" smtClean="0"/>
              <a:t> et livré dans le même mois (ventes spot). </a:t>
            </a:r>
            <a:r>
              <a:rPr lang="fr-CA" dirty="0" smtClean="0"/>
              <a:t>Comme on retrouve dans l’Écho-Marché. 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0889E-94E0-4B61-9278-E9678C51560E}" type="slidenum">
              <a:rPr lang="fr-CA" smtClean="0"/>
              <a:pPr/>
              <a:t>35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218344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Selon la date de livraison, </a:t>
            </a:r>
            <a:r>
              <a:rPr lang="fr-CA" b="1" dirty="0" smtClean="0"/>
              <a:t>SANS ÉGARD </a:t>
            </a:r>
            <a:r>
              <a:rPr lang="fr-CA" dirty="0" smtClean="0"/>
              <a:t>à la date de vente.</a:t>
            </a:r>
            <a:r>
              <a:rPr lang="fr-CA" baseline="0" dirty="0" smtClean="0"/>
              <a:t> Moyennes pondérées. </a:t>
            </a:r>
            <a:r>
              <a:rPr lang="fr-CA" b="1" baseline="0" dirty="0" smtClean="0"/>
              <a:t>Sur le site</a:t>
            </a:r>
            <a:r>
              <a:rPr lang="fr-CA" baseline="0" dirty="0" smtClean="0"/>
              <a:t>: Mise en marché/Service d’information sur les marchés/Portrait du Québec/Prix aux producteurs. </a:t>
            </a:r>
            <a:r>
              <a:rPr lang="fr-CA" b="1" baseline="0" dirty="0" smtClean="0"/>
              <a:t>Prochaine mise à jour officielle sur notre site: 16 décembre environ</a:t>
            </a:r>
            <a:r>
              <a:rPr lang="fr-CA" baseline="0" dirty="0" smtClean="0"/>
              <a:t>.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0889E-94E0-4B61-9278-E9678C51560E}" type="slidenum">
              <a:rPr lang="fr-CA" smtClean="0"/>
              <a:pPr/>
              <a:t>36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3053096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Selon la date de livraison, </a:t>
            </a:r>
            <a:r>
              <a:rPr lang="fr-CA" b="1" dirty="0" smtClean="0"/>
              <a:t>SANS ÉGARD </a:t>
            </a:r>
            <a:r>
              <a:rPr lang="fr-CA" dirty="0" smtClean="0"/>
              <a:t>à la date de vente.</a:t>
            </a:r>
            <a:r>
              <a:rPr lang="fr-CA" baseline="0" dirty="0" smtClean="0"/>
              <a:t> Moyennes pondérées. </a:t>
            </a:r>
            <a:r>
              <a:rPr lang="fr-CA" b="1" baseline="0" dirty="0" smtClean="0"/>
              <a:t>Sur le site</a:t>
            </a:r>
            <a:r>
              <a:rPr lang="fr-CA" baseline="0" dirty="0" smtClean="0"/>
              <a:t>: Mise en marché/Service d’information sur les marchés/Portrait du Québec/Prix aux producteurs. Prochaine mise à jour sur notre site: 16 décembre environ.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0889E-94E0-4B61-9278-E9678C51560E}" type="slidenum">
              <a:rPr lang="fr-CA" smtClean="0"/>
              <a:pPr/>
              <a:t>37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3145208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À modifier lundi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0889E-94E0-4B61-9278-E9678C51560E}" type="slidenum">
              <a:rPr lang="fr-CA" smtClean="0"/>
              <a:pPr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511427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0889E-94E0-4B61-9278-E9678C51560E}" type="slidenum">
              <a:rPr lang="fr-CA" smtClean="0"/>
              <a:pPr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806089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À modifier</a:t>
            </a:r>
            <a:r>
              <a:rPr lang="fr-CA" baseline="0" dirty="0" smtClean="0"/>
              <a:t> lundi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0889E-94E0-4B61-9278-E9678C51560E}" type="slidenum">
              <a:rPr lang="fr-CA" smtClean="0"/>
              <a:pPr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955213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À modifier</a:t>
            </a:r>
            <a:r>
              <a:rPr lang="fr-CA" baseline="0" dirty="0" smtClean="0"/>
              <a:t> lundi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0889E-94E0-4B61-9278-E9678C51560E}" type="slidenum">
              <a:rPr lang="fr-CA" smtClean="0"/>
              <a:pPr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528815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Animation automatique sur les variations de</a:t>
            </a:r>
            <a:r>
              <a:rPr lang="fr-CA" baseline="0" dirty="0" smtClean="0"/>
              <a:t> la production 2015 vs 2014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0889E-94E0-4B61-9278-E9678C51560E}" type="slidenum">
              <a:rPr lang="fr-CA" smtClean="0"/>
              <a:pPr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436633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>
                <a:solidFill>
                  <a:srgbClr val="FF0000"/>
                </a:solidFill>
              </a:rPr>
              <a:t>Animation automatique sur les variations de</a:t>
            </a:r>
            <a:r>
              <a:rPr lang="fr-CA" baseline="0" dirty="0" smtClean="0">
                <a:solidFill>
                  <a:srgbClr val="FF0000"/>
                </a:solidFill>
              </a:rPr>
              <a:t> la production 2015 vs 2014</a:t>
            </a:r>
            <a:endParaRPr lang="fr-CA" dirty="0" smtClean="0">
              <a:solidFill>
                <a:srgbClr val="FF0000"/>
              </a:solidFill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0889E-94E0-4B61-9278-E9678C51560E}" type="slidenum">
              <a:rPr lang="fr-CA" smtClean="0"/>
              <a:pPr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797843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0889E-94E0-4B61-9278-E9678C51560E}" type="slidenum">
              <a:rPr lang="fr-CA" smtClean="0"/>
              <a:pPr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306197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0889E-94E0-4B61-9278-E9678C51560E}" type="slidenum">
              <a:rPr lang="fr-CA" smtClean="0"/>
              <a:pPr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244561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433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043" y="-406941"/>
            <a:ext cx="7772400" cy="2387600"/>
          </a:xfrm>
        </p:spPr>
        <p:txBody>
          <a:bodyPr anchor="b">
            <a:normAutofit/>
          </a:bodyPr>
          <a:lstStyle>
            <a:lvl1pPr algn="r">
              <a:defRPr sz="3100" cap="all" baseline="0">
                <a:solidFill>
                  <a:srgbClr val="C5873D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6189726"/>
            <a:ext cx="4572000" cy="295275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39FA-0FF1-44AD-9646-C994A6F6146F}" type="slidenum">
              <a:rPr lang="fr-CA" smtClean="0"/>
              <a:pPr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995965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4443"/>
            <a:ext cx="7886700" cy="1325563"/>
          </a:xfrm>
        </p:spPr>
        <p:txBody>
          <a:bodyPr/>
          <a:lstStyle>
            <a:lvl1pPr>
              <a:defRPr>
                <a:solidFill>
                  <a:srgbClr val="41492C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41492C"/>
                </a:solidFill>
              </a:defRPr>
            </a:lvl1pPr>
            <a:lvl2pPr>
              <a:defRPr>
                <a:solidFill>
                  <a:srgbClr val="41492C"/>
                </a:solidFill>
              </a:defRPr>
            </a:lvl2pPr>
            <a:lvl3pPr>
              <a:defRPr>
                <a:solidFill>
                  <a:srgbClr val="41492C"/>
                </a:solidFill>
              </a:defRPr>
            </a:lvl3pPr>
            <a:lvl4pPr>
              <a:defRPr>
                <a:solidFill>
                  <a:srgbClr val="41492C"/>
                </a:solidFill>
              </a:defRPr>
            </a:lvl4pPr>
            <a:lvl5pPr>
              <a:defRPr>
                <a:solidFill>
                  <a:srgbClr val="41492C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39FA-0FF1-44AD-9646-C994A6F6146F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779009" y="115794"/>
            <a:ext cx="3172968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  <p:sp>
        <p:nvSpPr>
          <p:cNvPr id="10" name="Moins 9"/>
          <p:cNvSpPr/>
          <p:nvPr userDrawn="1"/>
        </p:nvSpPr>
        <p:spPr>
          <a:xfrm>
            <a:off x="611699" y="420710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  <p:sp>
        <p:nvSpPr>
          <p:cNvPr id="11" name="Moins 10"/>
          <p:cNvSpPr/>
          <p:nvPr userDrawn="1"/>
        </p:nvSpPr>
        <p:spPr>
          <a:xfrm>
            <a:off x="611699" y="1219881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</p:spTree>
    <p:extLst>
      <p:ext uri="{BB962C8B-B14F-4D97-AF65-F5344CB8AC3E}">
        <p14:creationId xmlns:p14="http://schemas.microsoft.com/office/powerpoint/2010/main" xmlns="" val="1644423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>
                <a:solidFill>
                  <a:srgbClr val="41492C"/>
                </a:solidFill>
              </a:defRPr>
            </a:lvl1pPr>
            <a:lvl2pPr>
              <a:defRPr>
                <a:solidFill>
                  <a:srgbClr val="41492C"/>
                </a:solidFill>
              </a:defRPr>
            </a:lvl2pPr>
            <a:lvl3pPr>
              <a:defRPr>
                <a:solidFill>
                  <a:srgbClr val="41492C"/>
                </a:solidFill>
              </a:defRPr>
            </a:lvl3pPr>
            <a:lvl4pPr>
              <a:defRPr>
                <a:solidFill>
                  <a:srgbClr val="41492C"/>
                </a:solidFill>
              </a:defRPr>
            </a:lvl4pPr>
            <a:lvl5pPr>
              <a:defRPr>
                <a:solidFill>
                  <a:srgbClr val="41492C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39FA-0FF1-44AD-9646-C994A6F6146F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815583" y="115794"/>
            <a:ext cx="3136393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32556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ur 2 LIGNES_San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849548" y="63992"/>
            <a:ext cx="3140858" cy="3011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C5873D"/>
              </a:buClr>
              <a:buSzPct val="105000"/>
              <a:buFont typeface="Calibri" panose="020F0502020204030204" pitchFamily="34" charset="0"/>
              <a:buChar char="•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80000"/>
              <a:buFont typeface="Courier New" panose="02070309020205020404" pitchFamily="49" charset="0"/>
              <a:buChar char="o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Wingdings" panose="05000000000000000000" pitchFamily="2" charset="2"/>
              <a:buChar char="§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70000"/>
              <a:buFont typeface="Wingdings" panose="05000000000000000000" pitchFamily="2" charset="2"/>
              <a:buChar char="Ø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C5873D"/>
              </a:buClr>
              <a:buSzPct val="105000"/>
              <a:buFont typeface="Calibri" panose="020F050202020403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Modifiez les styles du texte du masque</a:t>
            </a:r>
          </a:p>
          <a:p>
            <a:pPr marL="685800" marR="0" lvl="1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Deuxième niveau</a:t>
            </a:r>
          </a:p>
          <a:p>
            <a:pPr marL="1143000" marR="0" lvl="2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Troisième niveau</a:t>
            </a:r>
          </a:p>
          <a:p>
            <a:pPr marL="1600200" marR="0" lvl="3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7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Quatrième niveau</a:t>
            </a:r>
          </a:p>
          <a:p>
            <a:pPr marL="2057400" marR="0" lvl="4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Cinquième niveau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1492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D1156-6C4C-4EEA-B18C-376D79019834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BDDB-EA90-4893-B011-284F6C0F5289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815583" y="115794"/>
            <a:ext cx="3136393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  <p:sp>
        <p:nvSpPr>
          <p:cNvPr id="10" name="Moins 9"/>
          <p:cNvSpPr/>
          <p:nvPr userDrawn="1"/>
        </p:nvSpPr>
        <p:spPr>
          <a:xfrm>
            <a:off x="611699" y="435578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  <p:sp>
        <p:nvSpPr>
          <p:cNvPr id="11" name="Moins 10"/>
          <p:cNvSpPr/>
          <p:nvPr userDrawn="1"/>
        </p:nvSpPr>
        <p:spPr>
          <a:xfrm>
            <a:off x="611699" y="1455479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  <p:cxnSp>
        <p:nvCxnSpPr>
          <p:cNvPr id="13" name="Connecteur droit 12"/>
          <p:cNvCxnSpPr/>
          <p:nvPr userDrawn="1"/>
        </p:nvCxnSpPr>
        <p:spPr>
          <a:xfrm flipV="1">
            <a:off x="337674" y="6690119"/>
            <a:ext cx="8614302" cy="22236"/>
          </a:xfrm>
          <a:prstGeom prst="line">
            <a:avLst/>
          </a:prstGeom>
          <a:ln w="73025" cap="sq">
            <a:solidFill>
              <a:srgbClr val="BE82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73530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433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475" y="-406941"/>
            <a:ext cx="7772400" cy="2387600"/>
          </a:xfrm>
        </p:spPr>
        <p:txBody>
          <a:bodyPr anchor="b">
            <a:normAutofit/>
          </a:bodyPr>
          <a:lstStyle>
            <a:lvl1pPr algn="r">
              <a:defRPr sz="3100" cap="all" baseline="0">
                <a:solidFill>
                  <a:srgbClr val="C5873D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6180582"/>
            <a:ext cx="4572000" cy="295275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39FA-0FF1-44AD-9646-C994A6F6146F}" type="slidenum">
              <a:rPr lang="fr-CA" smtClean="0"/>
              <a:pPr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1055253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C5873D"/>
              </a:buClr>
              <a:buSzPct val="105000"/>
              <a:buFont typeface="Calibri" panose="020F0502020204030204" pitchFamily="34" charset="0"/>
              <a:buChar char="•"/>
              <a:tabLst/>
              <a:defRPr kumimoji="0" lang="fr-FR" sz="2400" b="0" i="0" u="none" strike="noStrike" kern="1200" cap="none" spc="0" normalizeH="0" baseline="0" noProof="0"/>
            </a:lvl1pPr>
            <a:lvl2pPr marL="6858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80000"/>
              <a:buFont typeface="Courier New" panose="02070309020205020404" pitchFamily="49" charset="0"/>
              <a:buChar char="o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Wingdings" panose="05000000000000000000" pitchFamily="2" charset="2"/>
              <a:buChar char="§"/>
              <a:tabLst/>
              <a:defRPr sz="1600"/>
            </a:lvl3pPr>
            <a:lvl4pPr marL="16002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70000"/>
              <a:buFont typeface="Wingdings" panose="05000000000000000000" pitchFamily="2" charset="2"/>
              <a:buChar char="Ø"/>
              <a:tabLst/>
              <a:defRPr sz="1400">
                <a:solidFill>
                  <a:srgbClr val="41492C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41492C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C5873D"/>
              </a:buClr>
              <a:buSzPct val="105000"/>
              <a:buFont typeface="Calibri" panose="020F050202020403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Modifiez les styles du texte du masque</a:t>
            </a:r>
          </a:p>
          <a:p>
            <a:pPr marL="685800" marR="0" lvl="1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Deuxième niveau</a:t>
            </a:r>
          </a:p>
          <a:p>
            <a:pPr marL="1143000" marR="0" lvl="2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Troisième niveau</a:t>
            </a:r>
          </a:p>
          <a:p>
            <a:pPr marL="1600200" marR="0" lvl="3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7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Quatrième niveau</a:t>
            </a:r>
          </a:p>
          <a:p>
            <a:pPr marL="2057400" marR="0" lvl="4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Cinquième niveau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41492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C5873D"/>
              </a:buClr>
              <a:buSzPct val="105000"/>
              <a:buFont typeface="Calibri" panose="020F050202020403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1492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39FA-0FF1-44AD-9646-C994A6F6146F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907025" y="115794"/>
            <a:ext cx="3044952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  <p:sp>
        <p:nvSpPr>
          <p:cNvPr id="14" name="Moins 13"/>
          <p:cNvSpPr/>
          <p:nvPr userDrawn="1"/>
        </p:nvSpPr>
        <p:spPr>
          <a:xfrm>
            <a:off x="611699" y="1442307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  <p:sp>
        <p:nvSpPr>
          <p:cNvPr id="15" name="Moins 14"/>
          <p:cNvSpPr/>
          <p:nvPr userDrawn="1"/>
        </p:nvSpPr>
        <p:spPr>
          <a:xfrm>
            <a:off x="611699" y="429855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363435"/>
            <a:ext cx="78867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44439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800" baseline="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rgbClr val="41482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39FA-0FF1-44AD-9646-C994A6F6146F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797297" y="115794"/>
            <a:ext cx="3154680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97538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7375"/>
            <a:ext cx="78867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41492C"/>
                </a:solidFill>
              </a:defRPr>
            </a:lvl1pPr>
            <a:lvl2pPr>
              <a:defRPr>
                <a:solidFill>
                  <a:srgbClr val="41492C"/>
                </a:solidFill>
              </a:defRPr>
            </a:lvl2pPr>
            <a:lvl3pPr>
              <a:defRPr>
                <a:solidFill>
                  <a:srgbClr val="41492C"/>
                </a:solidFill>
              </a:defRPr>
            </a:lvl3pPr>
            <a:lvl4pPr>
              <a:defRPr>
                <a:solidFill>
                  <a:srgbClr val="41492C"/>
                </a:solidFill>
              </a:defRPr>
            </a:lvl4pPr>
            <a:lvl5pPr>
              <a:defRPr>
                <a:solidFill>
                  <a:srgbClr val="41492C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41492C"/>
                </a:solidFill>
              </a:defRPr>
            </a:lvl1pPr>
            <a:lvl2pPr>
              <a:defRPr>
                <a:solidFill>
                  <a:srgbClr val="41492C"/>
                </a:solidFill>
              </a:defRPr>
            </a:lvl2pPr>
            <a:lvl3pPr>
              <a:defRPr>
                <a:solidFill>
                  <a:srgbClr val="41492C"/>
                </a:solidFill>
              </a:defRPr>
            </a:lvl3pPr>
            <a:lvl4pPr>
              <a:defRPr>
                <a:solidFill>
                  <a:srgbClr val="41492C"/>
                </a:solidFill>
              </a:defRPr>
            </a:lvl4pPr>
            <a:lvl5pPr>
              <a:defRPr>
                <a:solidFill>
                  <a:srgbClr val="41492C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39FA-0FF1-44AD-9646-C994A6F6146F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833873" y="115794"/>
            <a:ext cx="3118104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  <p:sp>
        <p:nvSpPr>
          <p:cNvPr id="13" name="Moins 12"/>
          <p:cNvSpPr/>
          <p:nvPr userDrawn="1"/>
        </p:nvSpPr>
        <p:spPr>
          <a:xfrm>
            <a:off x="611699" y="1473767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  <p:sp>
        <p:nvSpPr>
          <p:cNvPr id="14" name="Moins 13"/>
          <p:cNvSpPr/>
          <p:nvPr userDrawn="1"/>
        </p:nvSpPr>
        <p:spPr>
          <a:xfrm>
            <a:off x="611699" y="420711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</p:spTree>
    <p:extLst>
      <p:ext uri="{BB962C8B-B14F-4D97-AF65-F5344CB8AC3E}">
        <p14:creationId xmlns:p14="http://schemas.microsoft.com/office/powerpoint/2010/main" xmlns="" val="1522182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699" y="355600"/>
            <a:ext cx="78867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1492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solidFill>
                  <a:srgbClr val="41492C"/>
                </a:solidFill>
              </a:defRPr>
            </a:lvl1pPr>
            <a:lvl2pPr>
              <a:defRPr>
                <a:solidFill>
                  <a:srgbClr val="41492C"/>
                </a:solidFill>
              </a:defRPr>
            </a:lvl2pPr>
            <a:lvl3pPr>
              <a:defRPr>
                <a:solidFill>
                  <a:srgbClr val="41492C"/>
                </a:solidFill>
              </a:defRPr>
            </a:lvl3pPr>
            <a:lvl4pPr>
              <a:defRPr>
                <a:solidFill>
                  <a:srgbClr val="41492C"/>
                </a:solidFill>
              </a:defRPr>
            </a:lvl4pPr>
            <a:lvl5pPr>
              <a:defRPr>
                <a:solidFill>
                  <a:srgbClr val="41492C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1492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solidFill>
                  <a:srgbClr val="41492C"/>
                </a:solidFill>
              </a:defRPr>
            </a:lvl1pPr>
            <a:lvl2pPr>
              <a:defRPr>
                <a:solidFill>
                  <a:srgbClr val="41492C"/>
                </a:solidFill>
              </a:defRPr>
            </a:lvl2pPr>
            <a:lvl3pPr>
              <a:defRPr>
                <a:solidFill>
                  <a:srgbClr val="41492C"/>
                </a:solidFill>
              </a:defRPr>
            </a:lvl3pPr>
            <a:lvl4pPr>
              <a:defRPr>
                <a:solidFill>
                  <a:srgbClr val="41492C"/>
                </a:solidFill>
              </a:defRPr>
            </a:lvl4pPr>
            <a:lvl5pPr>
              <a:defRPr>
                <a:solidFill>
                  <a:srgbClr val="41492C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39FA-0FF1-44AD-9646-C994A6F6146F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852161" y="115794"/>
            <a:ext cx="3099816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  <p:sp>
        <p:nvSpPr>
          <p:cNvPr id="19" name="Moins 18"/>
          <p:cNvSpPr/>
          <p:nvPr userDrawn="1"/>
        </p:nvSpPr>
        <p:spPr>
          <a:xfrm>
            <a:off x="611699" y="435578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  <p:sp>
        <p:nvSpPr>
          <p:cNvPr id="20" name="Moins 19"/>
          <p:cNvSpPr/>
          <p:nvPr userDrawn="1"/>
        </p:nvSpPr>
        <p:spPr>
          <a:xfrm>
            <a:off x="611699" y="1455479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</p:spTree>
    <p:extLst>
      <p:ext uri="{BB962C8B-B14F-4D97-AF65-F5344CB8AC3E}">
        <p14:creationId xmlns:p14="http://schemas.microsoft.com/office/powerpoint/2010/main" xmlns="" val="1075855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3435"/>
            <a:ext cx="78867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39FA-0FF1-44AD-9646-C994A6F6146F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852161" y="115794"/>
            <a:ext cx="3099816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  <p:sp>
        <p:nvSpPr>
          <p:cNvPr id="13" name="Moins 12"/>
          <p:cNvSpPr/>
          <p:nvPr userDrawn="1"/>
        </p:nvSpPr>
        <p:spPr>
          <a:xfrm>
            <a:off x="611699" y="435578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  <p:sp>
        <p:nvSpPr>
          <p:cNvPr id="14" name="Moins 13"/>
          <p:cNvSpPr/>
          <p:nvPr userDrawn="1"/>
        </p:nvSpPr>
        <p:spPr>
          <a:xfrm>
            <a:off x="611699" y="1455479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</p:spTree>
    <p:extLst>
      <p:ext uri="{BB962C8B-B14F-4D97-AF65-F5344CB8AC3E}">
        <p14:creationId xmlns:p14="http://schemas.microsoft.com/office/powerpoint/2010/main" xmlns="" val="4277354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39FA-0FF1-44AD-9646-C994A6F6146F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605273" y="115794"/>
            <a:ext cx="3337560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3883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5299"/>
            <a:ext cx="7886700" cy="1325563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C5873D"/>
              </a:buClr>
              <a:buSzPct val="105000"/>
              <a:buFont typeface="Calibri" panose="020F0502020204030204" pitchFamily="34" charset="0"/>
              <a:buChar char="•"/>
              <a:tabLst/>
              <a:defRPr kumimoji="0" lang="fr-FR" sz="2400" b="0" i="0" u="none" strike="noStrike" kern="1200" cap="none" spc="0" normalizeH="0" baseline="0" noProof="0"/>
            </a:lvl1pPr>
            <a:lvl2pPr marL="6858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80000"/>
              <a:buFont typeface="Courier New" panose="02070309020205020404" pitchFamily="49" charset="0"/>
              <a:buChar char="o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Wingdings" panose="05000000000000000000" pitchFamily="2" charset="2"/>
              <a:buChar char="§"/>
              <a:tabLst/>
              <a:defRPr sz="1600"/>
            </a:lvl3pPr>
            <a:lvl4pPr marL="16002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70000"/>
              <a:buFont typeface="Wingdings" panose="05000000000000000000" pitchFamily="2" charset="2"/>
              <a:buChar char="Ø"/>
              <a:tabLst/>
              <a:defRPr sz="1400">
                <a:solidFill>
                  <a:srgbClr val="41492C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41492C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C5873D"/>
              </a:buClr>
              <a:buSzPct val="105000"/>
              <a:buFont typeface="Calibri" panose="020F050202020403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Modifiez les styles du texte du masque</a:t>
            </a:r>
          </a:p>
          <a:p>
            <a:pPr marL="685800" marR="0" lvl="1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Deuxième niveau</a:t>
            </a:r>
          </a:p>
          <a:p>
            <a:pPr marL="1143000" marR="0" lvl="2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Troisième niveau</a:t>
            </a:r>
          </a:p>
          <a:p>
            <a:pPr marL="1600200" marR="0" lvl="3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7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Quatrième niveau</a:t>
            </a:r>
          </a:p>
          <a:p>
            <a:pPr marL="2057400" marR="0" lvl="4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Cinquième niveau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41492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C5873D"/>
              </a:buClr>
              <a:buSzPct val="105000"/>
              <a:buFont typeface="Calibri" panose="020F050202020403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1492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39FA-0FF1-44AD-9646-C994A6F6146F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7" name="Moins 6"/>
          <p:cNvSpPr/>
          <p:nvPr userDrawn="1"/>
        </p:nvSpPr>
        <p:spPr>
          <a:xfrm>
            <a:off x="611699" y="420710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907025" y="115794"/>
            <a:ext cx="3044952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  <p:sp>
        <p:nvSpPr>
          <p:cNvPr id="11" name="Moins 10"/>
          <p:cNvSpPr/>
          <p:nvPr userDrawn="1"/>
        </p:nvSpPr>
        <p:spPr>
          <a:xfrm>
            <a:off x="611699" y="1219881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</p:spTree>
    <p:extLst>
      <p:ext uri="{BB962C8B-B14F-4D97-AF65-F5344CB8AC3E}">
        <p14:creationId xmlns:p14="http://schemas.microsoft.com/office/powerpoint/2010/main" xmlns="" val="2544819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solidFill>
                  <a:srgbClr val="41492C"/>
                </a:solidFill>
              </a:defRPr>
            </a:lvl1pPr>
            <a:lvl2pPr>
              <a:defRPr sz="2800">
                <a:solidFill>
                  <a:srgbClr val="41492C"/>
                </a:solidFill>
              </a:defRPr>
            </a:lvl2pPr>
            <a:lvl3pPr>
              <a:defRPr sz="2400">
                <a:solidFill>
                  <a:srgbClr val="41492C"/>
                </a:solidFill>
              </a:defRPr>
            </a:lvl3pPr>
            <a:lvl4pPr>
              <a:defRPr sz="2000">
                <a:solidFill>
                  <a:srgbClr val="41492C"/>
                </a:solidFill>
              </a:defRPr>
            </a:lvl4pPr>
            <a:lvl5pPr>
              <a:defRPr sz="2000">
                <a:solidFill>
                  <a:srgbClr val="41492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1492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39FA-0FF1-44AD-9646-C994A6F6146F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833873" y="115794"/>
            <a:ext cx="3118104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7441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solidFill>
                  <a:srgbClr val="41492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1492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39FA-0FF1-44AD-9646-C994A6F6146F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833873" y="115794"/>
            <a:ext cx="3118104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43194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8989"/>
            <a:ext cx="7886700" cy="1325563"/>
          </a:xfrm>
        </p:spPr>
        <p:txBody>
          <a:bodyPr/>
          <a:lstStyle>
            <a:lvl1pPr>
              <a:defRPr>
                <a:solidFill>
                  <a:srgbClr val="41492C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41492C"/>
                </a:solidFill>
              </a:defRPr>
            </a:lvl1pPr>
            <a:lvl2pPr>
              <a:defRPr>
                <a:solidFill>
                  <a:srgbClr val="41492C"/>
                </a:solidFill>
              </a:defRPr>
            </a:lvl2pPr>
            <a:lvl3pPr>
              <a:defRPr>
                <a:solidFill>
                  <a:srgbClr val="41492C"/>
                </a:solidFill>
              </a:defRPr>
            </a:lvl3pPr>
            <a:lvl4pPr>
              <a:defRPr>
                <a:solidFill>
                  <a:srgbClr val="41492C"/>
                </a:solidFill>
              </a:defRPr>
            </a:lvl4pPr>
            <a:lvl5pPr>
              <a:defRPr>
                <a:solidFill>
                  <a:srgbClr val="41492C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39FA-0FF1-44AD-9646-C994A6F6146F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779009" y="115794"/>
            <a:ext cx="3172968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  <p:sp>
        <p:nvSpPr>
          <p:cNvPr id="13" name="Moins 12"/>
          <p:cNvSpPr/>
          <p:nvPr userDrawn="1"/>
        </p:nvSpPr>
        <p:spPr>
          <a:xfrm>
            <a:off x="611699" y="435578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  <p:sp>
        <p:nvSpPr>
          <p:cNvPr id="14" name="Moins 13"/>
          <p:cNvSpPr/>
          <p:nvPr userDrawn="1"/>
        </p:nvSpPr>
        <p:spPr>
          <a:xfrm>
            <a:off x="611699" y="1455479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</p:spTree>
    <p:extLst>
      <p:ext uri="{BB962C8B-B14F-4D97-AF65-F5344CB8AC3E}">
        <p14:creationId xmlns:p14="http://schemas.microsoft.com/office/powerpoint/2010/main" xmlns="" val="3829713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>
                <a:solidFill>
                  <a:srgbClr val="41492C"/>
                </a:solidFill>
              </a:defRPr>
            </a:lvl1pPr>
            <a:lvl2pPr>
              <a:defRPr>
                <a:solidFill>
                  <a:srgbClr val="41492C"/>
                </a:solidFill>
              </a:defRPr>
            </a:lvl2pPr>
            <a:lvl3pPr>
              <a:defRPr>
                <a:solidFill>
                  <a:srgbClr val="41492C"/>
                </a:solidFill>
              </a:defRPr>
            </a:lvl3pPr>
            <a:lvl4pPr>
              <a:defRPr>
                <a:solidFill>
                  <a:srgbClr val="41492C"/>
                </a:solidFill>
              </a:defRPr>
            </a:lvl4pPr>
            <a:lvl5pPr>
              <a:defRPr>
                <a:solidFill>
                  <a:srgbClr val="41492C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39FA-0FF1-44AD-9646-C994A6F6146F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815583" y="115794"/>
            <a:ext cx="3136393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36816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ur 2 LIGNES_San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849548" y="63992"/>
            <a:ext cx="3140858" cy="3011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C5873D"/>
              </a:buClr>
              <a:buSzPct val="105000"/>
              <a:buFont typeface="Calibri" panose="020F0502020204030204" pitchFamily="34" charset="0"/>
              <a:buChar char="•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80000"/>
              <a:buFont typeface="Courier New" panose="02070309020205020404" pitchFamily="49" charset="0"/>
              <a:buChar char="o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Wingdings" panose="05000000000000000000" pitchFamily="2" charset="2"/>
              <a:buChar char="§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70000"/>
              <a:buFont typeface="Wingdings" panose="05000000000000000000" pitchFamily="2" charset="2"/>
              <a:buChar char="Ø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C5873D"/>
              </a:buClr>
              <a:buSzPct val="105000"/>
              <a:buFont typeface="Calibri" panose="020F050202020403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Modifiez les styles du texte du masque</a:t>
            </a:r>
          </a:p>
          <a:p>
            <a:pPr marL="685800" marR="0" lvl="1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Deuxième niveau</a:t>
            </a:r>
          </a:p>
          <a:p>
            <a:pPr marL="1143000" marR="0" lvl="2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Troisième niveau</a:t>
            </a:r>
          </a:p>
          <a:p>
            <a:pPr marL="1600200" marR="0" lvl="3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7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Quatrième niveau</a:t>
            </a:r>
          </a:p>
          <a:p>
            <a:pPr marL="2057400" marR="0" lvl="4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Cinquième niveau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1492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D1156-6C4C-4EEA-B18C-376D79019834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BDDB-EA90-4893-B011-284F6C0F5289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815583" y="115794"/>
            <a:ext cx="3136393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  <p:sp>
        <p:nvSpPr>
          <p:cNvPr id="10" name="Moins 9"/>
          <p:cNvSpPr/>
          <p:nvPr userDrawn="1"/>
        </p:nvSpPr>
        <p:spPr>
          <a:xfrm>
            <a:off x="611699" y="435578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  <p:sp>
        <p:nvSpPr>
          <p:cNvPr id="11" name="Moins 10"/>
          <p:cNvSpPr/>
          <p:nvPr userDrawn="1"/>
        </p:nvSpPr>
        <p:spPr>
          <a:xfrm>
            <a:off x="611699" y="1455479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  <p:cxnSp>
        <p:nvCxnSpPr>
          <p:cNvPr id="13" name="Connecteur droit 12"/>
          <p:cNvCxnSpPr/>
          <p:nvPr userDrawn="1"/>
        </p:nvCxnSpPr>
        <p:spPr>
          <a:xfrm flipV="1">
            <a:off x="337674" y="6690119"/>
            <a:ext cx="8614302" cy="22236"/>
          </a:xfrm>
          <a:prstGeom prst="line">
            <a:avLst/>
          </a:prstGeom>
          <a:ln w="73025" cap="sq">
            <a:solidFill>
              <a:srgbClr val="BE82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86743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ur 1 LIGNE_San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849548" y="63992"/>
            <a:ext cx="3140858" cy="3011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i="0" baseline="0">
                <a:solidFill>
                  <a:srgbClr val="41492C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C5873D"/>
              </a:buClr>
              <a:buSzPct val="105000"/>
              <a:buFont typeface="Calibri" panose="020F0502020204030204" pitchFamily="34" charset="0"/>
              <a:buChar char="•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80000"/>
              <a:buFont typeface="Courier New" panose="02070309020205020404" pitchFamily="49" charset="0"/>
              <a:buChar char="o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Wingdings" panose="05000000000000000000" pitchFamily="2" charset="2"/>
              <a:buChar char="§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70000"/>
              <a:buFont typeface="Wingdings" panose="05000000000000000000" pitchFamily="2" charset="2"/>
              <a:buChar char="Ø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C5873D"/>
              </a:buClr>
              <a:buSzPct val="105000"/>
              <a:buFont typeface="Calibri" panose="020F050202020403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Modifiez les styles du texte du masque</a:t>
            </a:r>
          </a:p>
          <a:p>
            <a:pPr marL="685800" marR="0" lvl="1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Deuxième niveau</a:t>
            </a:r>
          </a:p>
          <a:p>
            <a:pPr marL="1143000" marR="0" lvl="2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Troisième niveau</a:t>
            </a:r>
          </a:p>
          <a:p>
            <a:pPr marL="1600200" marR="0" lvl="3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7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Quatrième niveau</a:t>
            </a:r>
          </a:p>
          <a:p>
            <a:pPr marL="2057400" marR="0" lvl="4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Cinquième niveau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1492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D1156-6C4C-4EEA-B18C-376D79019834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BDDB-EA90-4893-B011-284F6C0F5289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815583" y="115794"/>
            <a:ext cx="3136393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  <p:sp>
        <p:nvSpPr>
          <p:cNvPr id="9" name="Moins 8"/>
          <p:cNvSpPr/>
          <p:nvPr userDrawn="1"/>
        </p:nvSpPr>
        <p:spPr>
          <a:xfrm>
            <a:off x="628650" y="532223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  <p:sp>
        <p:nvSpPr>
          <p:cNvPr id="10" name="Moins 9"/>
          <p:cNvSpPr/>
          <p:nvPr userDrawn="1"/>
        </p:nvSpPr>
        <p:spPr>
          <a:xfrm>
            <a:off x="611699" y="1368563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  <p:cxnSp>
        <p:nvCxnSpPr>
          <p:cNvPr id="12" name="Connecteur droit 11"/>
          <p:cNvCxnSpPr/>
          <p:nvPr userDrawn="1"/>
        </p:nvCxnSpPr>
        <p:spPr>
          <a:xfrm flipV="1">
            <a:off x="337674" y="6690119"/>
            <a:ext cx="8614302" cy="22236"/>
          </a:xfrm>
          <a:prstGeom prst="line">
            <a:avLst/>
          </a:prstGeom>
          <a:ln w="73025" cap="sq">
            <a:solidFill>
              <a:srgbClr val="BE82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36723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_Sans barres_San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849548" y="63992"/>
            <a:ext cx="3140858" cy="3011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i="0" baseline="0">
                <a:solidFill>
                  <a:srgbClr val="41492C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C5873D"/>
              </a:buClr>
              <a:buSzPct val="105000"/>
              <a:buFont typeface="Calibri" panose="020F0502020204030204" pitchFamily="34" charset="0"/>
              <a:buChar char="•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80000"/>
              <a:buFont typeface="Courier New" panose="02070309020205020404" pitchFamily="49" charset="0"/>
              <a:buChar char="o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Wingdings" panose="05000000000000000000" pitchFamily="2" charset="2"/>
              <a:buChar char="§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70000"/>
              <a:buFont typeface="Wingdings" panose="05000000000000000000" pitchFamily="2" charset="2"/>
              <a:buChar char="Ø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C5873D"/>
              </a:buClr>
              <a:buSzPct val="105000"/>
              <a:buFont typeface="Calibri" panose="020F050202020403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Modifiez les styles du texte du masque</a:t>
            </a:r>
          </a:p>
          <a:p>
            <a:pPr marL="685800" marR="0" lvl="1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Deuxième niveau</a:t>
            </a:r>
          </a:p>
          <a:p>
            <a:pPr marL="1143000" marR="0" lvl="2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Troisième niveau</a:t>
            </a:r>
          </a:p>
          <a:p>
            <a:pPr marL="1600200" marR="0" lvl="3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7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Quatrième niveau</a:t>
            </a:r>
          </a:p>
          <a:p>
            <a:pPr marL="2057400" marR="0" lvl="4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Cinquième niveau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1492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D1156-6C4C-4EEA-B18C-376D79019834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BDDB-EA90-4893-B011-284F6C0F5289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815583" y="115794"/>
            <a:ext cx="3136393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  <p:cxnSp>
        <p:nvCxnSpPr>
          <p:cNvPr id="12" name="Connecteur droit 11"/>
          <p:cNvCxnSpPr/>
          <p:nvPr userDrawn="1"/>
        </p:nvCxnSpPr>
        <p:spPr>
          <a:xfrm flipV="1">
            <a:off x="337674" y="6690119"/>
            <a:ext cx="8614302" cy="22236"/>
          </a:xfrm>
          <a:prstGeom prst="line">
            <a:avLst/>
          </a:prstGeom>
          <a:ln w="73025" cap="sq">
            <a:solidFill>
              <a:srgbClr val="BE82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10100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800" baseline="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rgbClr val="41482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39FA-0FF1-44AD-9646-C994A6F6146F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797297" y="115794"/>
            <a:ext cx="3154680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1396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3968"/>
            <a:ext cx="7886700" cy="1325563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41492C"/>
                </a:solidFill>
              </a:defRPr>
            </a:lvl1pPr>
            <a:lvl2pPr>
              <a:defRPr>
                <a:solidFill>
                  <a:srgbClr val="41492C"/>
                </a:solidFill>
              </a:defRPr>
            </a:lvl2pPr>
            <a:lvl3pPr>
              <a:defRPr>
                <a:solidFill>
                  <a:srgbClr val="41492C"/>
                </a:solidFill>
              </a:defRPr>
            </a:lvl3pPr>
            <a:lvl4pPr>
              <a:defRPr>
                <a:solidFill>
                  <a:srgbClr val="41492C"/>
                </a:solidFill>
              </a:defRPr>
            </a:lvl4pPr>
            <a:lvl5pPr>
              <a:defRPr>
                <a:solidFill>
                  <a:srgbClr val="41492C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41492C"/>
                </a:solidFill>
              </a:defRPr>
            </a:lvl1pPr>
            <a:lvl2pPr>
              <a:defRPr>
                <a:solidFill>
                  <a:srgbClr val="41492C"/>
                </a:solidFill>
              </a:defRPr>
            </a:lvl2pPr>
            <a:lvl3pPr>
              <a:defRPr>
                <a:solidFill>
                  <a:srgbClr val="41492C"/>
                </a:solidFill>
              </a:defRPr>
            </a:lvl3pPr>
            <a:lvl4pPr>
              <a:defRPr>
                <a:solidFill>
                  <a:srgbClr val="41492C"/>
                </a:solidFill>
              </a:defRPr>
            </a:lvl4pPr>
            <a:lvl5pPr>
              <a:defRPr>
                <a:solidFill>
                  <a:srgbClr val="41492C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39FA-0FF1-44AD-9646-C994A6F6146F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833873" y="115794"/>
            <a:ext cx="3118104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  <p:sp>
        <p:nvSpPr>
          <p:cNvPr id="12" name="Moins 11"/>
          <p:cNvSpPr/>
          <p:nvPr userDrawn="1"/>
        </p:nvSpPr>
        <p:spPr>
          <a:xfrm>
            <a:off x="611699" y="420710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  <p:sp>
        <p:nvSpPr>
          <p:cNvPr id="13" name="Moins 12"/>
          <p:cNvSpPr/>
          <p:nvPr userDrawn="1"/>
        </p:nvSpPr>
        <p:spPr>
          <a:xfrm>
            <a:off x="611699" y="1219881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</p:spTree>
    <p:extLst>
      <p:ext uri="{BB962C8B-B14F-4D97-AF65-F5344CB8AC3E}">
        <p14:creationId xmlns:p14="http://schemas.microsoft.com/office/powerpoint/2010/main" xmlns="" val="128454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43968"/>
            <a:ext cx="7886700" cy="1325563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1492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solidFill>
                  <a:srgbClr val="41492C"/>
                </a:solidFill>
              </a:defRPr>
            </a:lvl1pPr>
            <a:lvl2pPr>
              <a:defRPr>
                <a:solidFill>
                  <a:srgbClr val="41492C"/>
                </a:solidFill>
              </a:defRPr>
            </a:lvl2pPr>
            <a:lvl3pPr>
              <a:defRPr>
                <a:solidFill>
                  <a:srgbClr val="41492C"/>
                </a:solidFill>
              </a:defRPr>
            </a:lvl3pPr>
            <a:lvl4pPr>
              <a:defRPr>
                <a:solidFill>
                  <a:srgbClr val="41492C"/>
                </a:solidFill>
              </a:defRPr>
            </a:lvl4pPr>
            <a:lvl5pPr>
              <a:defRPr>
                <a:solidFill>
                  <a:srgbClr val="41492C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1492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solidFill>
                  <a:srgbClr val="41492C"/>
                </a:solidFill>
              </a:defRPr>
            </a:lvl1pPr>
            <a:lvl2pPr>
              <a:defRPr>
                <a:solidFill>
                  <a:srgbClr val="41492C"/>
                </a:solidFill>
              </a:defRPr>
            </a:lvl2pPr>
            <a:lvl3pPr>
              <a:defRPr>
                <a:solidFill>
                  <a:srgbClr val="41492C"/>
                </a:solidFill>
              </a:defRPr>
            </a:lvl3pPr>
            <a:lvl4pPr>
              <a:defRPr>
                <a:solidFill>
                  <a:srgbClr val="41492C"/>
                </a:solidFill>
              </a:defRPr>
            </a:lvl4pPr>
            <a:lvl5pPr>
              <a:defRPr>
                <a:solidFill>
                  <a:srgbClr val="41492C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39FA-0FF1-44AD-9646-C994A6F6146F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852161" y="115794"/>
            <a:ext cx="3099816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  <p:sp>
        <p:nvSpPr>
          <p:cNvPr id="14" name="Moins 13"/>
          <p:cNvSpPr/>
          <p:nvPr userDrawn="1"/>
        </p:nvSpPr>
        <p:spPr>
          <a:xfrm>
            <a:off x="611699" y="420710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  <p:sp>
        <p:nvSpPr>
          <p:cNvPr id="15" name="Moins 14"/>
          <p:cNvSpPr/>
          <p:nvPr userDrawn="1"/>
        </p:nvSpPr>
        <p:spPr>
          <a:xfrm>
            <a:off x="611699" y="1219881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</p:spTree>
    <p:extLst>
      <p:ext uri="{BB962C8B-B14F-4D97-AF65-F5344CB8AC3E}">
        <p14:creationId xmlns:p14="http://schemas.microsoft.com/office/powerpoint/2010/main" xmlns="" val="3562346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3968"/>
            <a:ext cx="7886700" cy="1325563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39FA-0FF1-44AD-9646-C994A6F6146F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852161" y="115794"/>
            <a:ext cx="3099816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  <p:sp>
        <p:nvSpPr>
          <p:cNvPr id="10" name="Moins 9"/>
          <p:cNvSpPr/>
          <p:nvPr userDrawn="1"/>
        </p:nvSpPr>
        <p:spPr>
          <a:xfrm>
            <a:off x="611699" y="420710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  <p:sp>
        <p:nvSpPr>
          <p:cNvPr id="11" name="Moins 10"/>
          <p:cNvSpPr/>
          <p:nvPr userDrawn="1"/>
        </p:nvSpPr>
        <p:spPr>
          <a:xfrm>
            <a:off x="611699" y="1219881"/>
            <a:ext cx="867696" cy="108000"/>
          </a:xfrm>
          <a:prstGeom prst="mathMinus">
            <a:avLst/>
          </a:prstGeom>
          <a:solidFill>
            <a:srgbClr val="41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 dirty="0"/>
          </a:p>
        </p:txBody>
      </p:sp>
    </p:spTree>
    <p:extLst>
      <p:ext uri="{BB962C8B-B14F-4D97-AF65-F5344CB8AC3E}">
        <p14:creationId xmlns:p14="http://schemas.microsoft.com/office/powerpoint/2010/main" xmlns="" val="4131170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39FA-0FF1-44AD-9646-C994A6F6146F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605273" y="115794"/>
            <a:ext cx="3337560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79848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solidFill>
                  <a:srgbClr val="41492C"/>
                </a:solidFill>
              </a:defRPr>
            </a:lvl1pPr>
            <a:lvl2pPr>
              <a:defRPr sz="2800">
                <a:solidFill>
                  <a:srgbClr val="41492C"/>
                </a:solidFill>
              </a:defRPr>
            </a:lvl2pPr>
            <a:lvl3pPr>
              <a:defRPr sz="2400">
                <a:solidFill>
                  <a:srgbClr val="41492C"/>
                </a:solidFill>
              </a:defRPr>
            </a:lvl3pPr>
            <a:lvl4pPr>
              <a:defRPr sz="2000">
                <a:solidFill>
                  <a:srgbClr val="41492C"/>
                </a:solidFill>
              </a:defRPr>
            </a:lvl4pPr>
            <a:lvl5pPr>
              <a:defRPr sz="2000">
                <a:solidFill>
                  <a:srgbClr val="41492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1492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39FA-0FF1-44AD-9646-C994A6F6146F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833873" y="115794"/>
            <a:ext cx="3118104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24596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solidFill>
                  <a:srgbClr val="41492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1492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39FA-0FF1-44AD-9646-C994A6F6146F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833873" y="115794"/>
            <a:ext cx="3118104" cy="304917"/>
          </a:xfrm>
        </p:spPr>
        <p:txBody>
          <a:bodyPr>
            <a:normAutofit/>
          </a:bodyPr>
          <a:lstStyle>
            <a:lvl1pPr marL="0" indent="0" algn="r">
              <a:buNone/>
              <a:defRPr sz="1300" b="1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Ajoutez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31931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-2106" y="5792886"/>
            <a:ext cx="5144429" cy="107118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C5873D"/>
              </a:buClr>
              <a:buSzPct val="105000"/>
              <a:buFont typeface="Calibri" panose="020F050202020403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Modifiez les styles du texte du masque</a:t>
            </a:r>
          </a:p>
          <a:p>
            <a:pPr marL="685800" marR="0" lvl="1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Deuxième niveau</a:t>
            </a:r>
          </a:p>
          <a:p>
            <a:pPr marL="1143000" marR="0" lvl="2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Troisième niveau</a:t>
            </a:r>
          </a:p>
          <a:p>
            <a:pPr marL="1600200" marR="0" lvl="3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7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Quatrième niveau</a:t>
            </a:r>
          </a:p>
          <a:p>
            <a:pPr marL="2057400" marR="0" lvl="4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Cinquième niveau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1492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5EB11-825B-44FF-9593-9457EFD00F97}" type="slidenum">
              <a:rPr lang="fr-CA" smtClean="0"/>
              <a:pPr/>
              <a:t>‹N°›</a:t>
            </a:fld>
            <a:endParaRPr lang="fr-CA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5849548" y="63992"/>
            <a:ext cx="3140858" cy="30113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1547" y="5897880"/>
            <a:ext cx="2010076" cy="846040"/>
          </a:xfrm>
          <a:prstGeom prst="rect">
            <a:avLst/>
          </a:prstGeom>
        </p:spPr>
      </p:pic>
      <p:cxnSp>
        <p:nvCxnSpPr>
          <p:cNvPr id="10" name="Connecteur droit 9"/>
          <p:cNvCxnSpPr/>
          <p:nvPr userDrawn="1"/>
        </p:nvCxnSpPr>
        <p:spPr>
          <a:xfrm flipV="1">
            <a:off x="309801" y="6694044"/>
            <a:ext cx="7503783" cy="18924"/>
          </a:xfrm>
          <a:prstGeom prst="line">
            <a:avLst/>
          </a:prstGeom>
          <a:ln w="73025" cap="sq">
            <a:solidFill>
              <a:srgbClr val="BE82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-138576" y="6553595"/>
            <a:ext cx="47625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 baseline="0">
                <a:solidFill>
                  <a:srgbClr val="9A683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95EB11-825B-44FF-9593-9457EFD00F97}" type="slidenum">
              <a:rPr lang="fr-CA" smtClean="0"/>
              <a:pPr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218452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41492C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80000"/>
        </a:lnSpc>
        <a:spcBef>
          <a:spcPts val="1200"/>
        </a:spcBef>
        <a:spcAft>
          <a:spcPts val="0"/>
        </a:spcAft>
        <a:buClr>
          <a:srgbClr val="C5873D"/>
        </a:buClr>
        <a:buSzPct val="105000"/>
        <a:buFont typeface="Calibri" panose="020F0502020204030204" pitchFamily="34" charset="0"/>
        <a:buChar char="•"/>
        <a:tabLst/>
        <a:defRPr sz="2800" kern="1200" baseline="0">
          <a:solidFill>
            <a:srgbClr val="41492C"/>
          </a:solidFill>
          <a:latin typeface="Calibri" panose="020F0502020204030204" pitchFamily="34" charset="0"/>
          <a:ea typeface="+mn-ea"/>
          <a:cs typeface="+mn-cs"/>
        </a:defRPr>
      </a:lvl1pPr>
      <a:lvl2pPr marL="685800" marR="0" indent="-228600" algn="l" defTabSz="914400" rtl="0" eaLnBrk="1" fontAlgn="auto" latinLnBrk="0" hangingPunct="1">
        <a:lnSpc>
          <a:spcPct val="80000"/>
        </a:lnSpc>
        <a:spcBef>
          <a:spcPts val="700"/>
        </a:spcBef>
        <a:spcAft>
          <a:spcPts val="0"/>
        </a:spcAft>
        <a:buClr>
          <a:srgbClr val="C5873D"/>
        </a:buClr>
        <a:buSzPct val="80000"/>
        <a:buFont typeface="Courier New" panose="02070309020205020404" pitchFamily="49" charset="0"/>
        <a:buChar char="o"/>
        <a:tabLst/>
        <a:defRPr sz="2000" kern="1200" baseline="0">
          <a:solidFill>
            <a:srgbClr val="41492C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1" fontAlgn="auto" latinLnBrk="0" hangingPunct="1">
        <a:lnSpc>
          <a:spcPct val="80000"/>
        </a:lnSpc>
        <a:spcBef>
          <a:spcPts val="700"/>
        </a:spcBef>
        <a:spcAft>
          <a:spcPts val="0"/>
        </a:spcAft>
        <a:buClr>
          <a:srgbClr val="C5873D"/>
        </a:buClr>
        <a:buSzTx/>
        <a:buFont typeface="Wingdings" panose="05000000000000000000" pitchFamily="2" charset="2"/>
        <a:buChar char="§"/>
        <a:tabLst/>
        <a:defRPr sz="1600" kern="1200" baseline="0">
          <a:solidFill>
            <a:srgbClr val="41492C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1" fontAlgn="auto" latinLnBrk="0" hangingPunct="1">
        <a:lnSpc>
          <a:spcPct val="80000"/>
        </a:lnSpc>
        <a:spcBef>
          <a:spcPts val="700"/>
        </a:spcBef>
        <a:spcAft>
          <a:spcPts val="0"/>
        </a:spcAft>
        <a:buClr>
          <a:srgbClr val="C5873D"/>
        </a:buClr>
        <a:buSzPct val="70000"/>
        <a:buFont typeface="Wingdings" panose="05000000000000000000" pitchFamily="2" charset="2"/>
        <a:buChar char="Ø"/>
        <a:tabLst/>
        <a:defRPr sz="1400" kern="1200" baseline="0">
          <a:solidFill>
            <a:srgbClr val="41492C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1" fontAlgn="auto" latinLnBrk="0" hangingPunct="1">
        <a:lnSpc>
          <a:spcPct val="80000"/>
        </a:lnSpc>
        <a:spcBef>
          <a:spcPts val="700"/>
        </a:spcBef>
        <a:spcAft>
          <a:spcPts val="0"/>
        </a:spcAft>
        <a:buClr>
          <a:srgbClr val="C5873D"/>
        </a:buClr>
        <a:buSzTx/>
        <a:buFont typeface="Arial" panose="020B0604020202020204" pitchFamily="34" charset="0"/>
        <a:buChar char="•"/>
        <a:tabLst/>
        <a:defRPr sz="1200" kern="1200" baseline="0">
          <a:solidFill>
            <a:srgbClr val="41492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3619" y="5792743"/>
            <a:ext cx="5144429" cy="107118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C5873D"/>
              </a:buClr>
              <a:buSzPct val="105000"/>
              <a:buFont typeface="Calibri" panose="020F050202020403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Modifiez les styles du texte du masque</a:t>
            </a:r>
          </a:p>
          <a:p>
            <a:pPr marL="685800" marR="0" lvl="1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Deuxième niveau</a:t>
            </a:r>
          </a:p>
          <a:p>
            <a:pPr marL="1143000" marR="0" lvl="2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Troisième niveau</a:t>
            </a:r>
          </a:p>
          <a:p>
            <a:pPr marL="1600200" marR="0" lvl="3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Pct val="7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Quatrième niveau</a:t>
            </a:r>
          </a:p>
          <a:p>
            <a:pPr marL="2057400" marR="0" lvl="4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C587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92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Cinquième niveau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1492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620B9-6578-4632-8EBE-D5419E917A9D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5EB11-825B-44FF-9593-9457EFD00F97}" type="slidenum">
              <a:rPr lang="fr-CA" smtClean="0"/>
              <a:pPr/>
              <a:t>‹N°›</a:t>
            </a:fld>
            <a:endParaRPr lang="fr-CA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5849548" y="63992"/>
            <a:ext cx="3140858" cy="30113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1547" y="5897880"/>
            <a:ext cx="2010076" cy="846040"/>
          </a:xfrm>
          <a:prstGeom prst="rect">
            <a:avLst/>
          </a:prstGeom>
        </p:spPr>
      </p:pic>
      <p:cxnSp>
        <p:nvCxnSpPr>
          <p:cNvPr id="10" name="Connecteur droit 9"/>
          <p:cNvCxnSpPr/>
          <p:nvPr userDrawn="1"/>
        </p:nvCxnSpPr>
        <p:spPr>
          <a:xfrm flipV="1">
            <a:off x="309801" y="6694044"/>
            <a:ext cx="7503783" cy="18924"/>
          </a:xfrm>
          <a:prstGeom prst="line">
            <a:avLst/>
          </a:prstGeom>
          <a:ln w="73025" cap="sq">
            <a:solidFill>
              <a:srgbClr val="BE82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-138576" y="6553595"/>
            <a:ext cx="47625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 baseline="0">
                <a:solidFill>
                  <a:srgbClr val="9A683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95EB11-825B-44FF-9593-9457EFD00F97}" type="slidenum">
              <a:rPr lang="fr-CA" smtClean="0"/>
              <a:pPr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80483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baseline="0">
          <a:solidFill>
            <a:srgbClr val="41492C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80000"/>
        </a:lnSpc>
        <a:spcBef>
          <a:spcPts val="1200"/>
        </a:spcBef>
        <a:spcAft>
          <a:spcPts val="0"/>
        </a:spcAft>
        <a:buClr>
          <a:srgbClr val="C5873D"/>
        </a:buClr>
        <a:buSzPct val="105000"/>
        <a:buFont typeface="Calibri" panose="020F0502020204030204" pitchFamily="34" charset="0"/>
        <a:buChar char="•"/>
        <a:tabLst/>
        <a:defRPr sz="2800" kern="1200" baseline="0">
          <a:solidFill>
            <a:srgbClr val="41492C"/>
          </a:solidFill>
          <a:latin typeface="Calibri" panose="020F0502020204030204" pitchFamily="34" charset="0"/>
          <a:ea typeface="+mn-ea"/>
          <a:cs typeface="+mn-cs"/>
        </a:defRPr>
      </a:lvl1pPr>
      <a:lvl2pPr marL="685800" marR="0" indent="-228600" algn="l" defTabSz="914400" rtl="0" eaLnBrk="1" fontAlgn="auto" latinLnBrk="0" hangingPunct="1">
        <a:lnSpc>
          <a:spcPct val="80000"/>
        </a:lnSpc>
        <a:spcBef>
          <a:spcPts val="700"/>
        </a:spcBef>
        <a:spcAft>
          <a:spcPts val="0"/>
        </a:spcAft>
        <a:buClr>
          <a:srgbClr val="C5873D"/>
        </a:buClr>
        <a:buSzPct val="80000"/>
        <a:buFont typeface="Courier New" panose="02070309020205020404" pitchFamily="49" charset="0"/>
        <a:buChar char="o"/>
        <a:tabLst/>
        <a:defRPr sz="2000" kern="1200" baseline="0">
          <a:solidFill>
            <a:srgbClr val="41492C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1" fontAlgn="auto" latinLnBrk="0" hangingPunct="1">
        <a:lnSpc>
          <a:spcPct val="80000"/>
        </a:lnSpc>
        <a:spcBef>
          <a:spcPts val="700"/>
        </a:spcBef>
        <a:spcAft>
          <a:spcPts val="0"/>
        </a:spcAft>
        <a:buClr>
          <a:srgbClr val="C5873D"/>
        </a:buClr>
        <a:buSzTx/>
        <a:buFont typeface="Wingdings" panose="05000000000000000000" pitchFamily="2" charset="2"/>
        <a:buChar char="§"/>
        <a:tabLst/>
        <a:defRPr sz="1600" kern="1200" baseline="0">
          <a:solidFill>
            <a:srgbClr val="41492C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1" fontAlgn="auto" latinLnBrk="0" hangingPunct="1">
        <a:lnSpc>
          <a:spcPct val="80000"/>
        </a:lnSpc>
        <a:spcBef>
          <a:spcPts val="700"/>
        </a:spcBef>
        <a:spcAft>
          <a:spcPts val="0"/>
        </a:spcAft>
        <a:buClr>
          <a:srgbClr val="C5873D"/>
        </a:buClr>
        <a:buSzPct val="70000"/>
        <a:buFont typeface="Wingdings" panose="05000000000000000000" pitchFamily="2" charset="2"/>
        <a:buChar char="Ø"/>
        <a:tabLst/>
        <a:defRPr sz="1400" kern="1200" baseline="0">
          <a:solidFill>
            <a:srgbClr val="41492C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1" fontAlgn="auto" latinLnBrk="0" hangingPunct="1">
        <a:lnSpc>
          <a:spcPct val="80000"/>
        </a:lnSpc>
        <a:spcBef>
          <a:spcPts val="700"/>
        </a:spcBef>
        <a:spcAft>
          <a:spcPts val="0"/>
        </a:spcAft>
        <a:buClr>
          <a:srgbClr val="C5873D"/>
        </a:buClr>
        <a:buSzTx/>
        <a:buFont typeface="Arial" panose="020B0604020202020204" pitchFamily="34" charset="0"/>
        <a:buChar char="•"/>
        <a:tabLst/>
        <a:defRPr sz="1200" kern="1200" baseline="0">
          <a:solidFill>
            <a:srgbClr val="41492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D1156-6C4C-4EEA-B18C-376D79019834}" type="datetimeFigureOut">
              <a:rPr lang="fr-CA" smtClean="0"/>
              <a:pPr/>
              <a:t>2015-12-17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CBDDB-EA90-4893-B011-284F6C0F5289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-138576" y="6553595"/>
            <a:ext cx="47625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 baseline="0">
                <a:solidFill>
                  <a:srgbClr val="9A683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95EB11-825B-44FF-9593-9457EFD00F97}" type="slidenum">
              <a:rPr lang="fr-CA" smtClean="0"/>
              <a:pPr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352743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5.xml"/><Relationship Id="rId1" Type="http://schemas.openxmlformats.org/officeDocument/2006/relationships/audio" Target="../media/audio10.wav"/><Relationship Id="rId6" Type="http://schemas.openxmlformats.org/officeDocument/2006/relationships/image" Target="../media/image5.png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slideLayout" Target="../slideLayouts/slideLayout25.xml"/><Relationship Id="rId1" Type="http://schemas.openxmlformats.org/officeDocument/2006/relationships/audio" Target="../media/audio11.wav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3.wav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4.wav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5.wav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6.wav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4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audio25.wav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5" Type="http://schemas.openxmlformats.org/officeDocument/2006/relationships/image" Target="../media/image5.png"/><Relationship Id="rId4" Type="http://schemas.openxmlformats.org/officeDocument/2006/relationships/chart" Target="../charts/char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slideLayout" Target="../slideLayouts/slideLayout19.xml"/><Relationship Id="rId1" Type="http://schemas.openxmlformats.org/officeDocument/2006/relationships/audio" Target="../media/audio29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" Type="http://schemas.openxmlformats.org/officeDocument/2006/relationships/audio" Target="../media/audio3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35.wav"/><Relationship Id="rId5" Type="http://schemas.openxmlformats.org/officeDocument/2006/relationships/comments" Target="../comments/commen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36.wav"/><Relationship Id="rId5" Type="http://schemas.openxmlformats.org/officeDocument/2006/relationships/comments" Target="../comments/comment2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37.wav"/><Relationship Id="rId5" Type="http://schemas.openxmlformats.org/officeDocument/2006/relationships/comments" Target="../comments/comment3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slideLayout" Target="../slideLayouts/slideLayout19.xml"/><Relationship Id="rId1" Type="http://schemas.openxmlformats.org/officeDocument/2006/relationships/audio" Target="../media/audio38.wav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slideLayout" Target="../slideLayouts/slideLayout19.xml"/><Relationship Id="rId1" Type="http://schemas.openxmlformats.org/officeDocument/2006/relationships/audio" Target="../media/audio39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5.xml"/><Relationship Id="rId1" Type="http://schemas.openxmlformats.org/officeDocument/2006/relationships/audio" Target="../media/audio4.wav"/><Relationship Id="rId6" Type="http://schemas.openxmlformats.org/officeDocument/2006/relationships/image" Target="../media/image5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slideLayout" Target="../slideLayouts/slideLayout19.xml"/><Relationship Id="rId1" Type="http://schemas.openxmlformats.org/officeDocument/2006/relationships/audio" Target="../media/audio40.wav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slideLayout" Target="../slideLayouts/slideLayout19.xml"/><Relationship Id="rId1" Type="http://schemas.openxmlformats.org/officeDocument/2006/relationships/audio" Target="../media/audio41.wav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slideLayout" Target="../slideLayouts/slideLayout19.xml"/><Relationship Id="rId1" Type="http://schemas.openxmlformats.org/officeDocument/2006/relationships/audio" Target="../media/audio42.wav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43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44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45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IMPGQ/" TargetMode="External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46.wav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5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6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audio7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audio8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audio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Perspectives </a:t>
            </a:r>
            <a:br>
              <a:rPr lang="en-CA" dirty="0" smtClean="0"/>
            </a:br>
            <a:r>
              <a:rPr lang="en-CA" dirty="0" smtClean="0"/>
              <a:t>des marchés</a:t>
            </a:r>
            <a:br>
              <a:rPr lang="en-CA" dirty="0" smtClean="0"/>
            </a:br>
            <a:r>
              <a:rPr lang="en-CA" dirty="0" smtClean="0"/>
              <a:t> des grains</a:t>
            </a:r>
            <a:endParaRPr lang="fr-CA" b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 smtClean="0"/>
              <a:t>www.pgq.ca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370703" y="4720281"/>
            <a:ext cx="4668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rgbClr val="41492C"/>
                </a:solidFill>
              </a:rPr>
              <a:t>Ramzy Yelda</a:t>
            </a:r>
            <a:endParaRPr lang="fr-CA" dirty="0" smtClean="0">
              <a:solidFill>
                <a:srgbClr val="41492C"/>
              </a:solidFill>
            </a:endParaRPr>
          </a:p>
          <a:p>
            <a:r>
              <a:rPr lang="fr-CA" dirty="0" smtClean="0">
                <a:solidFill>
                  <a:srgbClr val="41492C"/>
                </a:solidFill>
              </a:rPr>
              <a:t>Producteurs de grains du Québec</a:t>
            </a:r>
          </a:p>
          <a:p>
            <a:r>
              <a:rPr lang="fr-CA" dirty="0" smtClean="0">
                <a:solidFill>
                  <a:srgbClr val="41492C"/>
                </a:solidFill>
              </a:rPr>
              <a:t>17 décembre 2015 - SPCC de la Mauricie</a:t>
            </a:r>
            <a:endParaRPr lang="fr-CA" dirty="0">
              <a:solidFill>
                <a:srgbClr val="41492C"/>
              </a:solidFill>
            </a:endParaRPr>
          </a:p>
        </p:txBody>
      </p:sp>
      <p:pic>
        <p:nvPicPr>
          <p:cNvPr id="6" name="~PP3620.WAV">
            <a:hlinkClick r:id="" action="ppaction://media"/>
          </p:cNvPr>
          <p:cNvPicPr>
            <a:picLocks noRot="1" noChangeAspect="1"/>
          </p:cNvPicPr>
          <p:nvPr>
            <a:wavAudioFile r:embed="rId1" name="~PP3620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5257862"/>
      </p:ext>
    </p:extLst>
  </p:cSld>
  <p:clrMapOvr>
    <a:masterClrMapping/>
  </p:clrMapOvr>
  <p:transition advTm="343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Échanges mondiaux: Soya</a:t>
            </a:r>
            <a:endParaRPr lang="fr-CA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mondial</a:t>
            </a:r>
            <a:endParaRPr lang="fr-CA" dirty="0"/>
          </a:p>
        </p:txBody>
      </p:sp>
      <p:sp>
        <p:nvSpPr>
          <p:cNvPr id="8" name="ZoneTexte 7"/>
          <p:cNvSpPr txBox="1"/>
          <p:nvPr/>
        </p:nvSpPr>
        <p:spPr>
          <a:xfrm>
            <a:off x="607543" y="1788517"/>
            <a:ext cx="351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u="sng" dirty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CA" sz="1600" b="1" u="sng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xportateurs</a:t>
            </a:r>
            <a:r>
              <a:rPr lang="fr-CA" sz="16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2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(2014-2015*)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837661" y="1792633"/>
            <a:ext cx="351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u="sng" dirty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CA" sz="1600" b="1" u="sng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mportateurs</a:t>
            </a:r>
            <a:r>
              <a:rPr lang="fr-CA" sz="16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2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(2014-2015*)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Bilan américain d’offre et de demande mondiales du 9 décembre 2015 - USDA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78943" y="5175504"/>
            <a:ext cx="3514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50" dirty="0" smtClean="0"/>
              <a:t>* Estimations</a:t>
            </a:r>
            <a:endParaRPr lang="fr-CA" sz="1050" dirty="0"/>
          </a:p>
        </p:txBody>
      </p:sp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61137982"/>
              </p:ext>
            </p:extLst>
          </p:nvPr>
        </p:nvGraphicFramePr>
        <p:xfrm>
          <a:off x="407056" y="2372747"/>
          <a:ext cx="4228460" cy="3184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6813104"/>
              </p:ext>
            </p:extLst>
          </p:nvPr>
        </p:nvGraphicFramePr>
        <p:xfrm>
          <a:off x="4121703" y="2277627"/>
          <a:ext cx="4631532" cy="3167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" name="~PP3432.WAV">
            <a:hlinkClick r:id="" action="ppaction://media"/>
          </p:cNvPr>
          <p:cNvPicPr>
            <a:picLocks noRot="1" noChangeAspect="1"/>
          </p:cNvPicPr>
          <p:nvPr>
            <a:wavAudioFile r:embed="rId1" name="~PP3432.WAV"/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6672509"/>
      </p:ext>
    </p:extLst>
  </p:cSld>
  <p:clrMapOvr>
    <a:masterClrMapping/>
  </p:clrMapOvr>
  <p:transition advTm="585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63671531"/>
              </p:ext>
            </p:extLst>
          </p:nvPr>
        </p:nvGraphicFramePr>
        <p:xfrm>
          <a:off x="-254523" y="1940019"/>
          <a:ext cx="9712298" cy="3650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La Chine et le soya</a:t>
            </a:r>
            <a:endParaRPr lang="fr-CA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mondial</a:t>
            </a:r>
            <a:endParaRPr lang="fr-CA" dirty="0"/>
          </a:p>
        </p:txBody>
      </p:sp>
      <p:sp>
        <p:nvSpPr>
          <p:cNvPr id="10" name="ZoneTexte 9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Bilan américain d’offre et de demande mondiales du 9 décembre 2015 - USDA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28650" y="5369712"/>
            <a:ext cx="81554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 Estimations ** Projections</a:t>
            </a:r>
            <a:endParaRPr lang="fr-CA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2010118" y="2041424"/>
            <a:ext cx="5511114" cy="100501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~PP113.WAV">
            <a:hlinkClick r:id="" action="ppaction://media"/>
          </p:cNvPr>
          <p:cNvPicPr>
            <a:picLocks noRot="1" noChangeAspect="1"/>
          </p:cNvPicPr>
          <p:nvPr>
            <a:wavAudioFile r:embed="rId1" name="~PP113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6786449"/>
      </p:ext>
    </p:extLst>
  </p:cSld>
  <p:clrMapOvr>
    <a:masterClrMapping/>
  </p:clrMapOvr>
  <p:transition advTm="662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mondial</a:t>
            </a:r>
            <a:endParaRPr lang="fr-CA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76809903"/>
              </p:ext>
            </p:extLst>
          </p:nvPr>
        </p:nvGraphicFramePr>
        <p:xfrm>
          <a:off x="648647" y="420711"/>
          <a:ext cx="7335336" cy="5394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008953"/>
                <a:gridCol w="1499616"/>
                <a:gridCol w="1469813"/>
                <a:gridCol w="1356954"/>
              </a:tblGrid>
              <a:tr h="452633">
                <a:tc gridSpan="4">
                  <a:txBody>
                    <a:bodyPr/>
                    <a:lstStyle/>
                    <a:p>
                      <a:pPr algn="ctr"/>
                      <a:r>
                        <a:rPr lang="fr-CA" sz="2800" b="1" dirty="0" smtClean="0"/>
                        <a:t>Offre et demande du soya aux États-Unis</a:t>
                      </a:r>
                      <a:endParaRPr lang="fr-CA" sz="2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CA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CA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CA" sz="1400" dirty="0"/>
                    </a:p>
                  </a:txBody>
                  <a:tcPr/>
                </a:tc>
              </a:tr>
              <a:tr h="452633">
                <a:tc>
                  <a:txBody>
                    <a:bodyPr/>
                    <a:lstStyle/>
                    <a:p>
                      <a:pPr algn="ctr"/>
                      <a:r>
                        <a:rPr lang="fr-CA" sz="1200" b="0" i="1" dirty="0" smtClean="0">
                          <a:solidFill>
                            <a:schemeClr val="bg1"/>
                          </a:solidFill>
                        </a:rPr>
                        <a:t>(millions de boisseaux)</a:t>
                      </a:r>
                      <a:endParaRPr lang="fr-CA" sz="1200" b="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2014-2015*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2015-2016**</a:t>
                      </a:r>
                    </a:p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Novembre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2015-2016**</a:t>
                      </a:r>
                    </a:p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Décembre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Superficies</a:t>
                      </a:r>
                      <a:r>
                        <a:rPr lang="fr-CA" sz="1200" b="1" baseline="0" dirty="0" smtClean="0"/>
                        <a:t> ensemencées </a:t>
                      </a:r>
                      <a:r>
                        <a:rPr lang="fr-CA" sz="1200" baseline="0" dirty="0" smtClean="0"/>
                        <a:t>(millions d’acres)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83,3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83,2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83,2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Superficies</a:t>
                      </a:r>
                      <a:r>
                        <a:rPr lang="fr-CA" sz="1200" b="1" baseline="0" dirty="0" smtClean="0"/>
                        <a:t> récoltées </a:t>
                      </a:r>
                      <a:r>
                        <a:rPr lang="fr-CA" sz="1200" baseline="0" dirty="0" smtClean="0"/>
                        <a:t>(millions d’acres)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82,6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82,4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82,4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Rendement</a:t>
                      </a:r>
                      <a:r>
                        <a:rPr lang="fr-CA" sz="1200" b="1" baseline="0" dirty="0" smtClean="0"/>
                        <a:t> </a:t>
                      </a:r>
                      <a:r>
                        <a:rPr lang="fr-CA" sz="1200" baseline="0" dirty="0" smtClean="0"/>
                        <a:t>(boisseaux/acre)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47,5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48,3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48,3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19506">
                <a:tc>
                  <a:txBody>
                    <a:bodyPr/>
                    <a:lstStyle/>
                    <a:p>
                      <a:r>
                        <a:rPr lang="fr-CA" b="1" dirty="0" smtClean="0">
                          <a:solidFill>
                            <a:schemeClr val="bg1"/>
                          </a:solidFill>
                        </a:rPr>
                        <a:t>Offre totale</a:t>
                      </a:r>
                      <a:endParaRPr lang="fr-CA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fr-CA" sz="1400" b="1" baseline="0" dirty="0" smtClean="0">
                          <a:solidFill>
                            <a:schemeClr val="bg1"/>
                          </a:solidFill>
                        </a:rPr>
                        <a:t> 052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fr-CA" sz="1400" b="1" baseline="0" dirty="0" smtClean="0">
                          <a:solidFill>
                            <a:schemeClr val="bg1"/>
                          </a:solidFill>
                        </a:rPr>
                        <a:t> 203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fr-CA" sz="1400" b="1" baseline="0" dirty="0" smtClean="0">
                          <a:solidFill>
                            <a:schemeClr val="bg1"/>
                          </a:solidFill>
                        </a:rPr>
                        <a:t> 203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Stocks de début</a:t>
                      </a:r>
                      <a:endParaRPr lang="fr-CA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92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191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191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Production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fr-CA" sz="1200" baseline="0" dirty="0" smtClean="0">
                          <a:solidFill>
                            <a:schemeClr val="tx1"/>
                          </a:solidFill>
                        </a:rPr>
                        <a:t> 927</a:t>
                      </a:r>
                      <a:endParaRPr lang="fr-CA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3</a:t>
                      </a:r>
                      <a:r>
                        <a:rPr lang="fr-CA" sz="1200" baseline="0" dirty="0" smtClean="0"/>
                        <a:t> 981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3</a:t>
                      </a:r>
                      <a:r>
                        <a:rPr lang="fr-CA" sz="1200" baseline="0" dirty="0" smtClean="0"/>
                        <a:t> 981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Importations</a:t>
                      </a:r>
                      <a:endParaRPr lang="fr-CA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fr-CA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30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30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19506">
                <a:tc>
                  <a:txBody>
                    <a:bodyPr/>
                    <a:lstStyle/>
                    <a:p>
                      <a:r>
                        <a:rPr lang="fr-CA" b="1" dirty="0" smtClean="0">
                          <a:solidFill>
                            <a:schemeClr val="bg1"/>
                          </a:solidFill>
                        </a:rPr>
                        <a:t>Demande totale</a:t>
                      </a:r>
                      <a:endParaRPr lang="fr-CA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3 861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fr-CA" sz="1400" b="1" baseline="0" dirty="0" smtClean="0">
                          <a:solidFill>
                            <a:schemeClr val="bg1"/>
                          </a:solidFill>
                        </a:rPr>
                        <a:t> 738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fr-CA" sz="1400" b="1" baseline="0" dirty="0" smtClean="0">
                          <a:solidFill>
                            <a:schemeClr val="bg1"/>
                          </a:solidFill>
                        </a:rPr>
                        <a:t> 738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Semence et résiduel</a:t>
                      </a:r>
                      <a:endParaRPr lang="fr-CA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145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133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133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Industrie (trituration)</a:t>
                      </a:r>
                      <a:endParaRPr lang="fr-CA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</a:t>
                      </a:r>
                      <a:r>
                        <a:rPr lang="fr-CA" sz="1200" baseline="0" dirty="0" smtClean="0"/>
                        <a:t> 873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</a:t>
                      </a:r>
                      <a:r>
                        <a:rPr lang="fr-CA" sz="1200" baseline="0" dirty="0" smtClean="0"/>
                        <a:t> 890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</a:t>
                      </a:r>
                      <a:r>
                        <a:rPr lang="fr-CA" sz="1200" baseline="0" dirty="0" smtClean="0"/>
                        <a:t> 890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Exportations</a:t>
                      </a:r>
                      <a:endParaRPr lang="fr-CA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1 843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1 715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1 715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600" b="1" dirty="0" smtClean="0">
                          <a:solidFill>
                            <a:schemeClr val="bg1"/>
                          </a:solidFill>
                        </a:rPr>
                        <a:t>Stock de report</a:t>
                      </a:r>
                      <a:endParaRPr lang="fr-CA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191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465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465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Jours</a:t>
                      </a:r>
                      <a:r>
                        <a:rPr lang="fr-CA" sz="1200" b="1" baseline="0" dirty="0" smtClean="0"/>
                        <a:t> d’utilisation</a:t>
                      </a:r>
                      <a:endParaRPr lang="fr-CA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18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45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45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Prix à la ferme</a:t>
                      </a:r>
                      <a:r>
                        <a:rPr lang="fr-CA" sz="1200" b="1" baseline="0" dirty="0" smtClean="0"/>
                        <a:t> </a:t>
                      </a:r>
                      <a:r>
                        <a:rPr lang="fr-CA" sz="1200" baseline="0" dirty="0" smtClean="0"/>
                        <a:t>($US/bu)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10,10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8,15</a:t>
                      </a:r>
                      <a:r>
                        <a:rPr lang="fr-CA" sz="1200" baseline="0" dirty="0" smtClean="0"/>
                        <a:t> – 9,65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8,15</a:t>
                      </a:r>
                      <a:r>
                        <a:rPr lang="fr-CA" sz="1200" baseline="0" dirty="0" smtClean="0"/>
                        <a:t> – 9,65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Prix</a:t>
                      </a:r>
                      <a:r>
                        <a:rPr lang="fr-CA" sz="1200" b="1" baseline="0" dirty="0" smtClean="0"/>
                        <a:t> à la ferme </a:t>
                      </a:r>
                      <a:r>
                        <a:rPr lang="fr-CA" sz="1200" b="0" baseline="0" dirty="0" smtClean="0"/>
                        <a:t>($US/t)</a:t>
                      </a:r>
                      <a:endParaRPr lang="fr-CA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371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aseline="0" dirty="0" smtClean="0"/>
                        <a:t>299 - 355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aseline="0" dirty="0" smtClean="0"/>
                        <a:t>299 - 355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Bilan américain d’offre et de demande mondiales du 9 décembre 2015 - USDA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40409" y="5815671"/>
            <a:ext cx="1861752" cy="26161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CA" sz="1100" dirty="0" smtClean="0"/>
              <a:t>*Estimation	** Prévisions</a:t>
            </a:r>
            <a:endParaRPr lang="fr-CA" sz="1100" dirty="0"/>
          </a:p>
        </p:txBody>
      </p:sp>
      <p:pic>
        <p:nvPicPr>
          <p:cNvPr id="6" name="~PP1579.WAV">
            <a:hlinkClick r:id="" action="ppaction://media"/>
          </p:cNvPr>
          <p:cNvPicPr>
            <a:picLocks noRot="1" noChangeAspect="1"/>
          </p:cNvPicPr>
          <p:nvPr>
            <a:wavAudioFile r:embed="rId1" name="~PP1579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8755140"/>
      </p:ext>
    </p:extLst>
  </p:cSld>
  <p:clrMapOvr>
    <a:masterClrMapping/>
  </p:clrMapOvr>
  <p:transition advTm="341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Évolution du contrat de janvier 2016 du soya</a:t>
            </a:r>
            <a:r>
              <a:rPr lang="fr-CA" sz="1400" dirty="0" smtClean="0"/>
              <a:t/>
            </a:r>
            <a:br>
              <a:rPr lang="fr-CA" sz="1400" dirty="0" smtClean="0"/>
            </a:br>
            <a:r>
              <a:rPr lang="en-CA" sz="1200" b="0" dirty="0" err="1"/>
              <a:t>Novembre</a:t>
            </a:r>
            <a:r>
              <a:rPr lang="en-CA" sz="1200" b="0" dirty="0"/>
              <a:t> 2014 à </a:t>
            </a:r>
            <a:r>
              <a:rPr lang="en-CA" sz="1200" b="0" dirty="0" err="1"/>
              <a:t>Décembre</a:t>
            </a:r>
            <a:r>
              <a:rPr lang="en-CA" sz="1200" b="0" dirty="0"/>
              <a:t> 2015</a:t>
            </a:r>
            <a:endParaRPr lang="fr-CA" sz="1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mondial</a:t>
            </a:r>
            <a:endParaRPr lang="fr-CA" dirty="0"/>
          </a:p>
        </p:txBody>
      </p:sp>
      <p:sp>
        <p:nvSpPr>
          <p:cNvPr id="5" name="ZoneTexte 4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CME GROUP – 10 décembre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/>
          <a:srcRect t="2736" b="8950"/>
          <a:stretch/>
        </p:blipFill>
        <p:spPr>
          <a:xfrm>
            <a:off x="694944" y="1688998"/>
            <a:ext cx="6720840" cy="4053421"/>
          </a:xfrm>
          <a:prstGeom prst="rect">
            <a:avLst/>
          </a:prstGeom>
        </p:spPr>
      </p:pic>
      <p:pic>
        <p:nvPicPr>
          <p:cNvPr id="6" name="~PP396.WAV">
            <a:hlinkClick r:id="" action="ppaction://media"/>
          </p:cNvPr>
          <p:cNvPicPr>
            <a:picLocks noRot="1" noChangeAspect="1"/>
          </p:cNvPicPr>
          <p:nvPr>
            <a:wavAudioFile r:embed="rId1" name="~PP396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0443604"/>
      </p:ext>
    </p:extLst>
  </p:cSld>
  <p:clrMapOvr>
    <a:masterClrMapping/>
  </p:clrMapOvr>
  <p:transition advTm="191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Évolution du contrat de décembre 2015 du blé</a:t>
            </a:r>
            <a:br>
              <a:rPr lang="fr-CA" dirty="0" smtClean="0"/>
            </a:br>
            <a:r>
              <a:rPr lang="en-CA" sz="1200" b="0" dirty="0" err="1"/>
              <a:t>Novembre</a:t>
            </a:r>
            <a:r>
              <a:rPr lang="en-CA" sz="1200" b="0" dirty="0"/>
              <a:t> 2014 à </a:t>
            </a:r>
            <a:r>
              <a:rPr lang="en-CA" sz="1200" b="0" dirty="0" err="1"/>
              <a:t>Décembre</a:t>
            </a:r>
            <a:r>
              <a:rPr lang="en-CA" sz="1200" b="0" dirty="0"/>
              <a:t> 2015</a:t>
            </a:r>
            <a:endParaRPr lang="fr-CA" sz="1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mondial</a:t>
            </a:r>
            <a:endParaRPr lang="fr-CA" dirty="0"/>
          </a:p>
        </p:txBody>
      </p:sp>
      <p:sp>
        <p:nvSpPr>
          <p:cNvPr id="5" name="ZoneTexte 4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CME GROUP – 10 décembre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/>
          <a:srcRect t="2707" b="9115"/>
          <a:stretch/>
        </p:blipFill>
        <p:spPr>
          <a:xfrm>
            <a:off x="692658" y="1688998"/>
            <a:ext cx="6695694" cy="4334256"/>
          </a:xfrm>
          <a:prstGeom prst="rect">
            <a:avLst/>
          </a:prstGeom>
        </p:spPr>
      </p:pic>
      <p:pic>
        <p:nvPicPr>
          <p:cNvPr id="6" name="~PP2097.WAV">
            <a:hlinkClick r:id="" action="ppaction://media"/>
          </p:cNvPr>
          <p:cNvPicPr>
            <a:picLocks noRot="1" noChangeAspect="1"/>
          </p:cNvPicPr>
          <p:nvPr>
            <a:wavAudioFile r:embed="rId1" name="~PP2097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9391293"/>
      </p:ext>
    </p:extLst>
  </p:cSld>
  <p:clrMapOvr>
    <a:masterClrMapping/>
  </p:clrMapOvr>
  <p:transition advTm="56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Évolution du contrat de décembre 2015 de l’avoine</a:t>
            </a:r>
            <a:br>
              <a:rPr lang="fr-CA" dirty="0" smtClean="0"/>
            </a:br>
            <a:r>
              <a:rPr lang="en-CA" sz="1400" b="0" dirty="0" err="1"/>
              <a:t>Novembre</a:t>
            </a:r>
            <a:r>
              <a:rPr lang="en-CA" sz="1400" b="0" dirty="0"/>
              <a:t> 2014 à </a:t>
            </a:r>
            <a:r>
              <a:rPr lang="en-CA" sz="1400" b="0" dirty="0" err="1"/>
              <a:t>Décembre</a:t>
            </a:r>
            <a:r>
              <a:rPr lang="en-CA" sz="1400" b="0" dirty="0"/>
              <a:t> 2015</a:t>
            </a:r>
            <a:endParaRPr lang="fr-CA" sz="1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mondial</a:t>
            </a:r>
            <a:endParaRPr lang="fr-CA" dirty="0"/>
          </a:p>
        </p:txBody>
      </p:sp>
      <p:sp>
        <p:nvSpPr>
          <p:cNvPr id="5" name="ZoneTexte 4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CME GROUP – 10 décembre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/>
          <a:srcRect t="3391" b="9277"/>
          <a:stretch/>
        </p:blipFill>
        <p:spPr>
          <a:xfrm>
            <a:off x="683514" y="1688998"/>
            <a:ext cx="6869430" cy="4259620"/>
          </a:xfrm>
          <a:prstGeom prst="rect">
            <a:avLst/>
          </a:prstGeom>
        </p:spPr>
      </p:pic>
      <p:pic>
        <p:nvPicPr>
          <p:cNvPr id="6" name="~PP103.WAV">
            <a:hlinkClick r:id="" action="ppaction://media"/>
          </p:cNvPr>
          <p:cNvPicPr>
            <a:picLocks noRot="1" noChangeAspect="1"/>
          </p:cNvPicPr>
          <p:nvPr>
            <a:wavAudioFile r:embed="rId1" name="~PP103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2848203"/>
      </p:ext>
    </p:extLst>
  </p:cSld>
  <p:clrMapOvr>
    <a:masterClrMapping/>
  </p:clrMapOvr>
  <p:transition advTm="14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Évolution du taux de change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mondial</a:t>
            </a:r>
            <a:endParaRPr lang="fr-CA" dirty="0"/>
          </a:p>
        </p:txBody>
      </p:sp>
      <p:sp>
        <p:nvSpPr>
          <p:cNvPr id="5" name="ZoneTexte 4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Banque du Canada – 11 décembre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0650040"/>
              </p:ext>
            </p:extLst>
          </p:nvPr>
        </p:nvGraphicFramePr>
        <p:xfrm>
          <a:off x="628650" y="1688998"/>
          <a:ext cx="7491222" cy="4135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~PP297.WAV">
            <a:hlinkClick r:id="" action="ppaction://media"/>
          </p:cNvPr>
          <p:cNvPicPr>
            <a:picLocks noRot="1" noChangeAspect="1"/>
          </p:cNvPicPr>
          <p:nvPr>
            <a:wavAudioFile r:embed="rId1" name="~PP297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2073705"/>
      </p:ext>
    </p:extLst>
  </p:cSld>
  <p:clrMapOvr>
    <a:masterClrMapping/>
  </p:clrMapOvr>
  <p:transition advTm="73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Données de production au Canada</a:t>
            </a:r>
            <a:endParaRPr lang="fr-CA" sz="1400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mondial</a:t>
            </a:r>
            <a:endParaRPr lang="fr-CA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9417156"/>
              </p:ext>
            </p:extLst>
          </p:nvPr>
        </p:nvGraphicFramePr>
        <p:xfrm>
          <a:off x="700215" y="2031811"/>
          <a:ext cx="6748529" cy="3489827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806875"/>
                <a:gridCol w="1260238"/>
                <a:gridCol w="1342718"/>
                <a:gridCol w="1169349"/>
                <a:gridCol w="1169349"/>
              </a:tblGrid>
              <a:tr h="467183">
                <a:tc rowSpan="2">
                  <a:txBody>
                    <a:bodyPr/>
                    <a:lstStyle/>
                    <a:p>
                      <a:pPr algn="ctr"/>
                      <a:r>
                        <a:rPr lang="fr-CA" sz="2400" b="1" i="0" dirty="0" smtClean="0">
                          <a:solidFill>
                            <a:schemeClr val="bg1"/>
                          </a:solidFill>
                        </a:rPr>
                        <a:t>2015</a:t>
                      </a:r>
                      <a:endParaRPr lang="fr-CA" sz="24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SUPERFICIES</a:t>
                      </a:r>
                    </a:p>
                    <a:p>
                      <a:pPr algn="ctr"/>
                      <a:r>
                        <a:rPr lang="fr-CA" sz="1200" b="0" dirty="0" smtClean="0">
                          <a:solidFill>
                            <a:schemeClr val="bg1"/>
                          </a:solidFill>
                        </a:rPr>
                        <a:t>hectares</a:t>
                      </a:r>
                      <a:endParaRPr lang="fr-CA" sz="1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RENDEMENTS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200" b="0" dirty="0" smtClean="0">
                          <a:solidFill>
                            <a:schemeClr val="bg1"/>
                          </a:solidFill>
                        </a:rPr>
                        <a:t>tonnes/hectare</a:t>
                      </a:r>
                    </a:p>
                  </a:txBody>
                  <a:tcPr anchor="b"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PRODUCTION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200" b="0" dirty="0" smtClean="0">
                          <a:solidFill>
                            <a:schemeClr val="bg1"/>
                          </a:solidFill>
                        </a:rPr>
                        <a:t>tonnes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2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251141">
                <a:tc vMerge="1">
                  <a:txBody>
                    <a:bodyPr/>
                    <a:lstStyle/>
                    <a:p>
                      <a:pPr algn="ctr"/>
                      <a:endParaRPr lang="fr-CA" sz="1200" b="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Ensemencées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2015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2014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291990">
                <a:tc>
                  <a:txBody>
                    <a:bodyPr/>
                    <a:lstStyle/>
                    <a:p>
                      <a:r>
                        <a:rPr lang="fr-CA" sz="1400" b="1" dirty="0" smtClean="0">
                          <a:solidFill>
                            <a:schemeClr val="tx1"/>
                          </a:solidFill>
                        </a:rPr>
                        <a:t>Orge</a:t>
                      </a:r>
                      <a:endParaRPr lang="fr-CA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2 641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 400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3,5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 225 700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 119 000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1990">
                <a:tc>
                  <a:txBody>
                    <a:bodyPr/>
                    <a:lstStyle/>
                    <a:p>
                      <a:r>
                        <a:rPr lang="fr-CA" sz="1400" b="1" dirty="0" smtClean="0">
                          <a:solidFill>
                            <a:schemeClr val="tx1"/>
                          </a:solidFill>
                        </a:rPr>
                        <a:t>Canola</a:t>
                      </a:r>
                      <a:endParaRPr lang="fr-CA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8 132 000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2,1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 231 200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16 410 100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1990">
                <a:tc>
                  <a:txBody>
                    <a:bodyPr/>
                    <a:lstStyle/>
                    <a:p>
                      <a:r>
                        <a:rPr lang="fr-CA" sz="1400" b="1" dirty="0" smtClean="0">
                          <a:solidFill>
                            <a:schemeClr val="tx1"/>
                          </a:solidFill>
                        </a:rPr>
                        <a:t>Maïs-grain</a:t>
                      </a:r>
                      <a:endParaRPr lang="fr-CA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1 325 300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10,3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 559 100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11 486 800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1990">
                <a:tc>
                  <a:txBody>
                    <a:bodyPr/>
                    <a:lstStyle/>
                    <a:p>
                      <a:r>
                        <a:rPr lang="fr-CA" sz="1400" b="1" dirty="0" smtClean="0">
                          <a:solidFill>
                            <a:schemeClr val="tx1"/>
                          </a:solidFill>
                        </a:rPr>
                        <a:t>Céréales mélangées</a:t>
                      </a:r>
                      <a:endParaRPr lang="fr-CA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99 500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3,0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155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 500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154 800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1990">
                <a:tc>
                  <a:txBody>
                    <a:bodyPr/>
                    <a:lstStyle/>
                    <a:p>
                      <a:r>
                        <a:rPr lang="fr-CA" sz="1400" b="1" dirty="0" smtClean="0">
                          <a:solidFill>
                            <a:schemeClr val="tx1"/>
                          </a:solidFill>
                        </a:rPr>
                        <a:t>Avoine</a:t>
                      </a:r>
                      <a:endParaRPr lang="fr-CA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 350 300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3,3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 427 700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2 979 000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1990">
                <a:tc>
                  <a:txBody>
                    <a:bodyPr/>
                    <a:lstStyle/>
                    <a:p>
                      <a:r>
                        <a:rPr lang="fr-CA" sz="1400" b="1" dirty="0" smtClean="0">
                          <a:solidFill>
                            <a:schemeClr val="tx1"/>
                          </a:solidFill>
                        </a:rPr>
                        <a:t>Soya</a:t>
                      </a:r>
                      <a:endParaRPr lang="fr-CA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2 190 100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2,9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 235 000</a:t>
                      </a:r>
                      <a:endParaRPr lang="fr-CA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6 048 600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1990">
                <a:tc>
                  <a:txBody>
                    <a:bodyPr/>
                    <a:lstStyle/>
                    <a:p>
                      <a:r>
                        <a:rPr lang="fr-CA" sz="1400" b="1" dirty="0" smtClean="0">
                          <a:solidFill>
                            <a:schemeClr val="tx1"/>
                          </a:solidFill>
                        </a:rPr>
                        <a:t>Tou</a:t>
                      </a:r>
                      <a:r>
                        <a:rPr lang="fr-CA" sz="1400" b="1" baseline="0" dirty="0" smtClean="0">
                          <a:solidFill>
                            <a:schemeClr val="tx1"/>
                          </a:solidFill>
                        </a:rPr>
                        <a:t>t blé</a:t>
                      </a:r>
                      <a:endParaRPr lang="fr-CA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 800 600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2,9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 594 100</a:t>
                      </a:r>
                      <a:endParaRPr lang="fr-CA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29 419 600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0387">
                <a:tc>
                  <a:txBody>
                    <a:bodyPr/>
                    <a:lstStyle/>
                    <a:p>
                      <a:r>
                        <a:rPr lang="fr-CA" sz="1600" b="1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fr-CA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b="1" baseline="0" dirty="0" smtClean="0">
                          <a:solidFill>
                            <a:schemeClr val="tx1"/>
                          </a:solidFill>
                        </a:rPr>
                        <a:t>25 539 200</a:t>
                      </a:r>
                      <a:endParaRPr lang="fr-CA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b="1" dirty="0" smtClean="0">
                          <a:solidFill>
                            <a:schemeClr val="tx1"/>
                          </a:solidFill>
                        </a:rPr>
                        <a:t>76</a:t>
                      </a:r>
                      <a:r>
                        <a:rPr lang="fr-CA" sz="1600" b="1" baseline="0" dirty="0" smtClean="0">
                          <a:solidFill>
                            <a:schemeClr val="tx1"/>
                          </a:solidFill>
                        </a:rPr>
                        <a:t> 428 300</a:t>
                      </a:r>
                      <a:endParaRPr lang="fr-CA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b="1" dirty="0" smtClean="0">
                          <a:solidFill>
                            <a:schemeClr val="tx1"/>
                          </a:solidFill>
                        </a:rPr>
                        <a:t>73 617 900</a:t>
                      </a:r>
                      <a:endParaRPr lang="fr-CA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Statistique Canada – Rapport du 4 décembre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429501" y="2828257"/>
            <a:ext cx="852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smtClean="0">
                <a:solidFill>
                  <a:srgbClr val="00B050"/>
                </a:solidFill>
              </a:rPr>
              <a:t>+ 16 %</a:t>
            </a:r>
            <a:endParaRPr lang="fr-CA" sz="1400" b="1" dirty="0">
              <a:solidFill>
                <a:srgbClr val="00B05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449312" y="3171618"/>
            <a:ext cx="1045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smtClean="0">
                <a:solidFill>
                  <a:srgbClr val="00B050"/>
                </a:solidFill>
              </a:rPr>
              <a:t>+ 5 %</a:t>
            </a:r>
            <a:endParaRPr lang="fr-CA" sz="1400" b="1" dirty="0">
              <a:solidFill>
                <a:srgbClr val="00B05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408618" y="3517174"/>
            <a:ext cx="852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smtClean="0">
                <a:solidFill>
                  <a:srgbClr val="00B050"/>
                </a:solidFill>
              </a:rPr>
              <a:t>+ 18 %</a:t>
            </a:r>
            <a:endParaRPr lang="fr-CA" sz="1400" b="1" dirty="0">
              <a:solidFill>
                <a:srgbClr val="00B05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424928" y="4177810"/>
            <a:ext cx="852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smtClean="0">
                <a:solidFill>
                  <a:srgbClr val="00B050"/>
                </a:solidFill>
              </a:rPr>
              <a:t>+ 15 %</a:t>
            </a:r>
            <a:endParaRPr lang="fr-CA" sz="1400" b="1" dirty="0">
              <a:solidFill>
                <a:srgbClr val="00B05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510272" y="4513680"/>
            <a:ext cx="1045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smtClean="0">
                <a:solidFill>
                  <a:srgbClr val="00B050"/>
                </a:solidFill>
              </a:rPr>
              <a:t>+ 3 %</a:t>
            </a:r>
            <a:endParaRPr lang="fr-CA" sz="1400" b="1" dirty="0">
              <a:solidFill>
                <a:srgbClr val="00B05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537704" y="4845192"/>
            <a:ext cx="1045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smtClean="0">
                <a:solidFill>
                  <a:srgbClr val="FF0000"/>
                </a:solidFill>
              </a:rPr>
              <a:t>- 6 %</a:t>
            </a:r>
            <a:endParaRPr lang="fr-CA" sz="14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596462" y="3834449"/>
            <a:ext cx="852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smtClean="0">
                <a:solidFill>
                  <a:srgbClr val="00B050"/>
                </a:solidFill>
              </a:rPr>
              <a:t>0 %</a:t>
            </a:r>
            <a:endParaRPr lang="fr-CA" sz="1400" b="1" dirty="0">
              <a:solidFill>
                <a:srgbClr val="00B050"/>
              </a:solidFill>
            </a:endParaRPr>
          </a:p>
        </p:txBody>
      </p:sp>
      <p:pic>
        <p:nvPicPr>
          <p:cNvPr id="13" name="~PP1239.WAV">
            <a:hlinkClick r:id="" action="ppaction://media"/>
          </p:cNvPr>
          <p:cNvPicPr>
            <a:picLocks noRot="1" noChangeAspect="1"/>
          </p:cNvPicPr>
          <p:nvPr>
            <a:wavAudioFile r:embed="rId1" name="~PP1239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928583"/>
      </p:ext>
    </p:extLst>
  </p:cSld>
  <p:clrMapOvr>
    <a:masterClrMapping/>
  </p:clrMapOvr>
  <p:transition advTm="1360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 marché local</a:t>
            </a:r>
            <a:endParaRPr lang="fr-CA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CA" dirty="0"/>
              <a:t>Marché LOCAL</a:t>
            </a:r>
            <a:endParaRPr lang="fr-CA" dirty="0"/>
          </a:p>
          <a:p>
            <a:endParaRPr lang="fr-CA" dirty="0"/>
          </a:p>
        </p:txBody>
      </p:sp>
      <p:pic>
        <p:nvPicPr>
          <p:cNvPr id="5" name="~PP3004.WAV">
            <a:hlinkClick r:id="" action="ppaction://media"/>
          </p:cNvPr>
          <p:cNvPicPr>
            <a:picLocks noRot="1" noChangeAspect="1"/>
          </p:cNvPicPr>
          <p:nvPr>
            <a:wavAudioFile r:embed="rId1" name="~PP3004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8175285"/>
      </p:ext>
    </p:extLst>
  </p:cSld>
  <p:clrMapOvr>
    <a:masterClrMapping/>
  </p:clrMapOvr>
  <p:transition advTm="16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28650" y="1852383"/>
            <a:ext cx="7886700" cy="4351338"/>
          </a:xfrm>
        </p:spPr>
        <p:txBody>
          <a:bodyPr>
            <a:normAutofit/>
          </a:bodyPr>
          <a:lstStyle/>
          <a:p>
            <a:r>
              <a:rPr lang="en-CA" dirty="0" smtClean="0"/>
              <a:t>Suit très étroitement les prix nord-américains:</a:t>
            </a:r>
          </a:p>
          <a:p>
            <a:pPr lvl="1"/>
            <a:r>
              <a:rPr lang="en-CA" sz="1800" dirty="0" smtClean="0"/>
              <a:t>Contrats à terme à Chicago</a:t>
            </a:r>
          </a:p>
          <a:p>
            <a:pPr lvl="1"/>
            <a:r>
              <a:rPr lang="en-CA" sz="1800" dirty="0" smtClean="0"/>
              <a:t>Taux de change CAD/USD</a:t>
            </a:r>
          </a:p>
          <a:p>
            <a:r>
              <a:rPr lang="en-CA" dirty="0" smtClean="0"/>
              <a:t>Les bases locales reflètent la demande régionale, le taux de change et la logistique</a:t>
            </a:r>
            <a:endParaRPr lang="en-CA" dirty="0"/>
          </a:p>
          <a:p>
            <a:r>
              <a:rPr lang="en-CA" dirty="0" smtClean="0"/>
              <a:t>Beaucoup d’échanges interprovinciaux; exportations vers les États-Unis et outre-mer</a:t>
            </a:r>
          </a:p>
          <a:p>
            <a:r>
              <a:rPr lang="en-CA" dirty="0" smtClean="0"/>
              <a:t>Marché dominé par quelques gros négociants</a:t>
            </a:r>
          </a:p>
          <a:p>
            <a:r>
              <a:rPr lang="en-CA" dirty="0" smtClean="0"/>
              <a:t>Élévateurs portuaires du St-Laurent offrent des opportunités d’exportations</a:t>
            </a:r>
            <a:endParaRPr lang="en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CA" dirty="0" smtClean="0"/>
              <a:t>Marché LOCAL</a:t>
            </a:r>
            <a:endParaRPr lang="fr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28650" y="359779"/>
            <a:ext cx="7886700" cy="1325563"/>
          </a:xfrm>
        </p:spPr>
        <p:txBody>
          <a:bodyPr/>
          <a:lstStyle/>
          <a:p>
            <a:r>
              <a:rPr lang="en-CA" dirty="0" smtClean="0"/>
              <a:t>Le marché Québécois des grains (1)</a:t>
            </a:r>
            <a:endParaRPr lang="fr-CA" b="0" dirty="0"/>
          </a:p>
        </p:txBody>
      </p:sp>
      <p:pic>
        <p:nvPicPr>
          <p:cNvPr id="5" name="~PP2638.WAV">
            <a:hlinkClick r:id="" action="ppaction://media"/>
          </p:cNvPr>
          <p:cNvPicPr>
            <a:picLocks noRot="1" noChangeAspect="1"/>
          </p:cNvPicPr>
          <p:nvPr>
            <a:wavAudioFile r:embed="rId1" name="~PP2638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113041"/>
      </p:ext>
    </p:extLst>
  </p:cSld>
  <p:clrMapOvr>
    <a:masterClrMapping/>
  </p:clrMapOvr>
  <p:transition advTm="40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 marché mondial</a:t>
            </a:r>
            <a:endParaRPr lang="fr-CA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FR" dirty="0" smtClean="0"/>
              <a:t>Marché mondial</a:t>
            </a:r>
          </a:p>
          <a:p>
            <a:endParaRPr lang="fr-CA" dirty="0"/>
          </a:p>
        </p:txBody>
      </p:sp>
      <p:pic>
        <p:nvPicPr>
          <p:cNvPr id="5" name="~PP2930.WAV">
            <a:hlinkClick r:id="" action="ppaction://media"/>
          </p:cNvPr>
          <p:cNvPicPr>
            <a:picLocks noRot="1" noChangeAspect="1"/>
          </p:cNvPicPr>
          <p:nvPr>
            <a:wavAudioFile r:embed="rId1" name="~PP2930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079373"/>
      </p:ext>
    </p:extLst>
  </p:cSld>
  <p:clrMapOvr>
    <a:masterClrMapping/>
  </p:clrMapOvr>
  <p:transition advTm="3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28650" y="1706463"/>
            <a:ext cx="7886700" cy="4351338"/>
          </a:xfrm>
        </p:spPr>
        <p:txBody>
          <a:bodyPr>
            <a:normAutofit/>
          </a:bodyPr>
          <a:lstStyle/>
          <a:p>
            <a:r>
              <a:rPr lang="en-CA" b="1" dirty="0" smtClean="0"/>
              <a:t>Maïs</a:t>
            </a:r>
            <a:r>
              <a:rPr lang="en-CA" dirty="0" smtClean="0"/>
              <a:t>: principalement </a:t>
            </a:r>
            <a:r>
              <a:rPr lang="en-CA" dirty="0" err="1" smtClean="0"/>
              <a:t>utilisé</a:t>
            </a:r>
            <a:r>
              <a:rPr lang="en-CA" dirty="0" smtClean="0"/>
              <a:t> au Québec</a:t>
            </a:r>
          </a:p>
          <a:p>
            <a:pPr lvl="1"/>
            <a:r>
              <a:rPr lang="en-CA" dirty="0" smtClean="0"/>
              <a:t>Marché animal (meuneries réparties à travers la province)</a:t>
            </a:r>
          </a:p>
          <a:p>
            <a:pPr lvl="1"/>
            <a:r>
              <a:rPr lang="en-CA" dirty="0" smtClean="0"/>
              <a:t>Usine d’éthanol à Varennes</a:t>
            </a:r>
          </a:p>
          <a:p>
            <a:pPr lvl="1"/>
            <a:r>
              <a:rPr lang="en-CA" dirty="0" smtClean="0"/>
              <a:t>Exportations vers l’Ontario (usine d’éthanol de Johnstown) et les meuneries du Nord-Est américain</a:t>
            </a:r>
          </a:p>
          <a:p>
            <a:r>
              <a:rPr lang="en-CA" b="1" dirty="0" smtClean="0"/>
              <a:t>Soya</a:t>
            </a:r>
            <a:r>
              <a:rPr lang="en-CA" dirty="0" smtClean="0"/>
              <a:t>: principalement exporté</a:t>
            </a:r>
          </a:p>
          <a:p>
            <a:pPr lvl="1"/>
            <a:r>
              <a:rPr lang="en-CA" dirty="0" smtClean="0"/>
              <a:t>Exportations en vrac des ports de Montréal et Sorel</a:t>
            </a:r>
          </a:p>
          <a:p>
            <a:pPr marL="457200" lvl="1" indent="0">
              <a:buNone/>
            </a:pPr>
            <a:r>
              <a:rPr lang="en-CA" dirty="0" smtClean="0"/>
              <a:t>	(soya GM ou non GM)</a:t>
            </a:r>
          </a:p>
          <a:p>
            <a:pPr lvl="1"/>
            <a:r>
              <a:rPr lang="en-CA" dirty="0" smtClean="0"/>
              <a:t>Par conteneurs pour les soyas non GM à identité préservée </a:t>
            </a:r>
          </a:p>
          <a:p>
            <a:pPr marL="457200" lvl="1" indent="0">
              <a:buNone/>
            </a:pPr>
            <a:r>
              <a:rPr lang="en-CA" dirty="0"/>
              <a:t>	</a:t>
            </a:r>
            <a:r>
              <a:rPr lang="en-CA" dirty="0" smtClean="0"/>
              <a:t>(marchés asiatiques)</a:t>
            </a:r>
            <a:endParaRPr lang="en-CA" dirty="0"/>
          </a:p>
          <a:p>
            <a:r>
              <a:rPr lang="en-CA" b="1" dirty="0" smtClean="0"/>
              <a:t>Blé</a:t>
            </a:r>
            <a:r>
              <a:rPr lang="en-CA" dirty="0" smtClean="0"/>
              <a:t>, </a:t>
            </a:r>
            <a:r>
              <a:rPr lang="en-CA" b="1" dirty="0" smtClean="0"/>
              <a:t>orge</a:t>
            </a:r>
            <a:r>
              <a:rPr lang="en-CA" dirty="0" smtClean="0"/>
              <a:t>, </a:t>
            </a:r>
            <a:r>
              <a:rPr lang="en-CA" b="1" dirty="0" smtClean="0"/>
              <a:t>avoine</a:t>
            </a:r>
            <a:r>
              <a:rPr lang="en-CA" dirty="0" smtClean="0"/>
              <a:t>: principalement utilisés au Québec pour l’alimentation animale et humaine; exportations limitées.</a:t>
            </a:r>
            <a:endParaRPr lang="en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CA" dirty="0" smtClean="0"/>
              <a:t>Marché LOCAL</a:t>
            </a:r>
            <a:endParaRPr lang="fr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28650" y="359779"/>
            <a:ext cx="7886700" cy="1325563"/>
          </a:xfrm>
        </p:spPr>
        <p:txBody>
          <a:bodyPr/>
          <a:lstStyle/>
          <a:p>
            <a:r>
              <a:rPr lang="en-CA" dirty="0" smtClean="0"/>
              <a:t>Le marché Québécois des grains (2)</a:t>
            </a:r>
            <a:endParaRPr lang="fr-CA" b="0" dirty="0"/>
          </a:p>
        </p:txBody>
      </p:sp>
      <p:pic>
        <p:nvPicPr>
          <p:cNvPr id="5" name="~PP963.WAV">
            <a:hlinkClick r:id="" action="ppaction://media"/>
          </p:cNvPr>
          <p:cNvPicPr>
            <a:picLocks noRot="1" noChangeAspect="1"/>
          </p:cNvPicPr>
          <p:nvPr>
            <a:wavAudioFile r:embed="rId1" name="~PP963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2675753"/>
      </p:ext>
    </p:extLst>
  </p:cSld>
  <p:clrMapOvr>
    <a:masterClrMapping/>
  </p:clrMapOvr>
  <p:transition advTm="883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Données de production au Québec</a:t>
            </a:r>
            <a:endParaRPr lang="fr-CA" sz="1400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local</a:t>
            </a:r>
            <a:endParaRPr lang="fr-CA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7790531"/>
              </p:ext>
            </p:extLst>
          </p:nvPr>
        </p:nvGraphicFramePr>
        <p:xfrm>
          <a:off x="700215" y="2031811"/>
          <a:ext cx="6748529" cy="355199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806875"/>
                <a:gridCol w="1296814"/>
                <a:gridCol w="1306142"/>
                <a:gridCol w="1169349"/>
                <a:gridCol w="1169349"/>
              </a:tblGrid>
              <a:tr h="427925">
                <a:tc rowSpan="2">
                  <a:txBody>
                    <a:bodyPr/>
                    <a:lstStyle/>
                    <a:p>
                      <a:pPr algn="ctr"/>
                      <a:r>
                        <a:rPr lang="fr-CA" sz="2400" b="1" i="0" dirty="0" smtClean="0">
                          <a:solidFill>
                            <a:schemeClr val="bg1"/>
                          </a:solidFill>
                        </a:rPr>
                        <a:t>2015-2016</a:t>
                      </a:r>
                      <a:endParaRPr lang="fr-CA" sz="24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SUPERFICIES</a:t>
                      </a:r>
                    </a:p>
                    <a:p>
                      <a:pPr algn="ctr"/>
                      <a:r>
                        <a:rPr lang="fr-CA" sz="1200" b="0" dirty="0" smtClean="0">
                          <a:solidFill>
                            <a:schemeClr val="bg1"/>
                          </a:solidFill>
                        </a:rPr>
                        <a:t>hectares</a:t>
                      </a:r>
                      <a:endParaRPr lang="fr-CA" sz="1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RENDEMENTS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200" b="0" dirty="0" smtClean="0">
                          <a:solidFill>
                            <a:schemeClr val="bg1"/>
                          </a:solidFill>
                        </a:rPr>
                        <a:t>tonnes/hectare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PRODUCTION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200" b="0" dirty="0" smtClean="0">
                          <a:solidFill>
                            <a:schemeClr val="bg1"/>
                          </a:solidFill>
                        </a:rPr>
                        <a:t>tonnes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2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</a:tr>
              <a:tr h="366965">
                <a:tc vMerge="1">
                  <a:txBody>
                    <a:bodyPr/>
                    <a:lstStyle/>
                    <a:p>
                      <a:pPr algn="ctr"/>
                      <a:endParaRPr lang="fr-CA" sz="1200" b="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Ensemencées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2015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2014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291990">
                <a:tc>
                  <a:txBody>
                    <a:bodyPr/>
                    <a:lstStyle/>
                    <a:p>
                      <a:r>
                        <a:rPr lang="fr-CA" sz="1400" b="1" dirty="0" smtClean="0">
                          <a:solidFill>
                            <a:schemeClr val="tx1"/>
                          </a:solidFill>
                        </a:rPr>
                        <a:t>Orge</a:t>
                      </a:r>
                      <a:endParaRPr lang="fr-CA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49 000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3,5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168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 000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163 500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1990">
                <a:tc>
                  <a:txBody>
                    <a:bodyPr/>
                    <a:lstStyle/>
                    <a:p>
                      <a:r>
                        <a:rPr lang="fr-CA" sz="1400" b="1" dirty="0" smtClean="0">
                          <a:solidFill>
                            <a:schemeClr val="tx1"/>
                          </a:solidFill>
                        </a:rPr>
                        <a:t>Canola</a:t>
                      </a:r>
                      <a:endParaRPr lang="fr-CA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 000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2,2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 000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27 500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1990">
                <a:tc>
                  <a:txBody>
                    <a:bodyPr/>
                    <a:lstStyle/>
                    <a:p>
                      <a:r>
                        <a:rPr lang="fr-CA" sz="1400" b="1" dirty="0" smtClean="0">
                          <a:solidFill>
                            <a:schemeClr val="tx1"/>
                          </a:solidFill>
                        </a:rPr>
                        <a:t>Maïs-grain</a:t>
                      </a:r>
                      <a:endParaRPr lang="fr-CA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365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 000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10,3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 760 000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3 027 000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1990">
                <a:tc>
                  <a:txBody>
                    <a:bodyPr/>
                    <a:lstStyle/>
                    <a:p>
                      <a:r>
                        <a:rPr lang="fr-CA" sz="1400" b="1" dirty="0" smtClean="0">
                          <a:solidFill>
                            <a:schemeClr val="tx1"/>
                          </a:solidFill>
                        </a:rPr>
                        <a:t>Céréales mélangées</a:t>
                      </a:r>
                      <a:endParaRPr lang="fr-CA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 500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2,6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35 000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43 500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1990">
                <a:tc>
                  <a:txBody>
                    <a:bodyPr/>
                    <a:lstStyle/>
                    <a:p>
                      <a:r>
                        <a:rPr lang="fr-CA" sz="1400" b="1" dirty="0" smtClean="0">
                          <a:solidFill>
                            <a:schemeClr val="tx1"/>
                          </a:solidFill>
                        </a:rPr>
                        <a:t>Avoine</a:t>
                      </a:r>
                      <a:endParaRPr lang="fr-CA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95 000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2,7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249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 000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191 500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1990">
                <a:tc>
                  <a:txBody>
                    <a:bodyPr/>
                    <a:lstStyle/>
                    <a:p>
                      <a:r>
                        <a:rPr lang="fr-CA" sz="1400" b="1" dirty="0" smtClean="0">
                          <a:solidFill>
                            <a:schemeClr val="tx1"/>
                          </a:solidFill>
                        </a:rPr>
                        <a:t>Soya</a:t>
                      </a:r>
                      <a:endParaRPr lang="fr-CA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315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 000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3,2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 000 000</a:t>
                      </a:r>
                      <a:endParaRPr lang="fr-CA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898 000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1990">
                <a:tc>
                  <a:txBody>
                    <a:bodyPr/>
                    <a:lstStyle/>
                    <a:p>
                      <a:r>
                        <a:rPr lang="fr-CA" sz="1400" b="1" dirty="0" smtClean="0">
                          <a:solidFill>
                            <a:schemeClr val="tx1"/>
                          </a:solidFill>
                        </a:rPr>
                        <a:t>Tou</a:t>
                      </a:r>
                      <a:r>
                        <a:rPr lang="fr-CA" sz="1400" b="1" baseline="0" dirty="0" smtClean="0">
                          <a:solidFill>
                            <a:schemeClr val="tx1"/>
                          </a:solidFill>
                        </a:rPr>
                        <a:t>t blé</a:t>
                      </a:r>
                      <a:endParaRPr lang="fr-CA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83 500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3,5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281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 500</a:t>
                      </a:r>
                      <a:endParaRPr lang="fr-CA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204 500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0387">
                <a:tc>
                  <a:txBody>
                    <a:bodyPr/>
                    <a:lstStyle/>
                    <a:p>
                      <a:r>
                        <a:rPr lang="fr-CA" sz="1600" b="1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fr-CA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b="1" dirty="0" smtClean="0">
                          <a:solidFill>
                            <a:schemeClr val="tx1"/>
                          </a:solidFill>
                        </a:rPr>
                        <a:t>934</a:t>
                      </a:r>
                      <a:r>
                        <a:rPr lang="fr-CA" sz="1600" b="1" baseline="0" dirty="0" smtClean="0">
                          <a:solidFill>
                            <a:schemeClr val="tx1"/>
                          </a:solidFill>
                        </a:rPr>
                        <a:t> 000</a:t>
                      </a:r>
                      <a:endParaRPr lang="fr-CA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b="1" dirty="0" smtClean="0">
                          <a:solidFill>
                            <a:schemeClr val="tx1"/>
                          </a:solidFill>
                        </a:rPr>
                        <a:t>5  519 500</a:t>
                      </a:r>
                      <a:endParaRPr lang="fr-CA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b="1" dirty="0" smtClean="0">
                          <a:solidFill>
                            <a:schemeClr val="tx1"/>
                          </a:solidFill>
                        </a:rPr>
                        <a:t>4 555 500</a:t>
                      </a:r>
                      <a:endParaRPr lang="fr-CA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Statistique Canada – Rapport du 4 décembre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420074" y="2883404"/>
            <a:ext cx="852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smtClean="0">
                <a:solidFill>
                  <a:srgbClr val="00B050"/>
                </a:solidFill>
              </a:rPr>
              <a:t>  + 3 %</a:t>
            </a:r>
            <a:endParaRPr lang="fr-CA" sz="1400" b="1" dirty="0">
              <a:solidFill>
                <a:srgbClr val="00B05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449312" y="3235909"/>
            <a:ext cx="1045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smtClean="0">
                <a:solidFill>
                  <a:srgbClr val="FF0000"/>
                </a:solidFill>
              </a:rPr>
              <a:t>  - </a:t>
            </a:r>
            <a:r>
              <a:rPr lang="fr-CA" sz="1400" b="1" dirty="0">
                <a:solidFill>
                  <a:srgbClr val="FF0000"/>
                </a:solidFill>
              </a:rPr>
              <a:t>5</a:t>
            </a:r>
            <a:r>
              <a:rPr lang="fr-CA" sz="1400" b="1" dirty="0" smtClean="0">
                <a:solidFill>
                  <a:srgbClr val="FF0000"/>
                </a:solidFill>
              </a:rPr>
              <a:t> %</a:t>
            </a:r>
            <a:endParaRPr lang="fr-CA" sz="14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436050" y="3571755"/>
            <a:ext cx="852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smtClean="0">
                <a:solidFill>
                  <a:srgbClr val="00B050"/>
                </a:solidFill>
              </a:rPr>
              <a:t>+ 24 %</a:t>
            </a:r>
            <a:endParaRPr lang="fr-CA" sz="1400" b="1" dirty="0">
              <a:solidFill>
                <a:srgbClr val="00B05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443216" y="4250679"/>
            <a:ext cx="852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smtClean="0">
                <a:solidFill>
                  <a:srgbClr val="00B050"/>
                </a:solidFill>
              </a:rPr>
              <a:t>+ 30 %</a:t>
            </a:r>
            <a:endParaRPr lang="fr-CA" sz="1400" b="1" dirty="0">
              <a:solidFill>
                <a:srgbClr val="00B05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455408" y="4605969"/>
            <a:ext cx="1045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smtClean="0">
                <a:solidFill>
                  <a:srgbClr val="00B050"/>
                </a:solidFill>
              </a:rPr>
              <a:t>+ 11 %</a:t>
            </a:r>
            <a:endParaRPr lang="fr-CA" sz="1400" b="1" dirty="0">
              <a:solidFill>
                <a:srgbClr val="00B05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455408" y="4909200"/>
            <a:ext cx="1045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smtClean="0">
                <a:solidFill>
                  <a:srgbClr val="00B050"/>
                </a:solidFill>
              </a:rPr>
              <a:t>+ 38 %</a:t>
            </a:r>
            <a:endParaRPr lang="fr-CA" sz="1400" b="1" dirty="0">
              <a:solidFill>
                <a:srgbClr val="00B05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450043" y="3908167"/>
            <a:ext cx="852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smtClean="0">
                <a:solidFill>
                  <a:srgbClr val="FF0000"/>
                </a:solidFill>
              </a:rPr>
              <a:t>- 20 %</a:t>
            </a:r>
            <a:endParaRPr lang="fr-CA" sz="1400" b="1" dirty="0">
              <a:solidFill>
                <a:srgbClr val="FF0000"/>
              </a:solidFill>
            </a:endParaRPr>
          </a:p>
        </p:txBody>
      </p:sp>
      <p:pic>
        <p:nvPicPr>
          <p:cNvPr id="14" name="~PP2264.WAV">
            <a:hlinkClick r:id="" action="ppaction://media"/>
          </p:cNvPr>
          <p:cNvPicPr>
            <a:picLocks noRot="1" noChangeAspect="1"/>
          </p:cNvPicPr>
          <p:nvPr>
            <a:wavAudioFile r:embed="rId1" name="~PP2264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9579659"/>
      </p:ext>
    </p:extLst>
  </p:cSld>
  <p:clrMapOvr>
    <a:masterClrMapping/>
  </p:clrMapOvr>
  <p:transition advTm="790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local</a:t>
            </a:r>
            <a:endParaRPr lang="fr-CA" dirty="0"/>
          </a:p>
        </p:txBody>
      </p:sp>
      <p:sp>
        <p:nvSpPr>
          <p:cNvPr id="6" name="ZoneTexte 5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Statistique Canada – La Financière agricole du Québec – Producteurs de grains du Québec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72928738"/>
              </p:ext>
            </p:extLst>
          </p:nvPr>
        </p:nvGraphicFramePr>
        <p:xfrm>
          <a:off x="542742" y="420711"/>
          <a:ext cx="7970322" cy="524958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269423"/>
                <a:gridCol w="1576259"/>
                <a:gridCol w="1542023"/>
                <a:gridCol w="1582617"/>
              </a:tblGrid>
              <a:tr h="491574">
                <a:tc gridSpan="4">
                  <a:txBody>
                    <a:bodyPr/>
                    <a:lstStyle/>
                    <a:p>
                      <a:pPr algn="ctr"/>
                      <a:r>
                        <a:rPr lang="fr-CA" sz="2800" b="1" dirty="0" smtClean="0"/>
                        <a:t>Offre et demande du maïs</a:t>
                      </a:r>
                      <a:r>
                        <a:rPr lang="fr-CA" sz="2800" b="1" baseline="0" dirty="0" smtClean="0"/>
                        <a:t> au Québec</a:t>
                      </a:r>
                      <a:endParaRPr lang="fr-CA" sz="2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CA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CA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CA" sz="1400" dirty="0"/>
                    </a:p>
                  </a:txBody>
                  <a:tcPr/>
                </a:tc>
              </a:tr>
              <a:tr h="462658">
                <a:tc>
                  <a:txBody>
                    <a:bodyPr/>
                    <a:lstStyle/>
                    <a:p>
                      <a:pPr algn="ctr"/>
                      <a:r>
                        <a:rPr lang="fr-CA" sz="1200" b="0" i="1" dirty="0" smtClean="0">
                          <a:solidFill>
                            <a:schemeClr val="bg1"/>
                          </a:solidFill>
                        </a:rPr>
                        <a:t>(milliers de tonnes)</a:t>
                      </a:r>
                      <a:endParaRPr lang="fr-CA" sz="1200" b="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2013-2014</a:t>
                      </a:r>
                    </a:p>
                    <a:p>
                      <a:pPr algn="ctr"/>
                      <a:r>
                        <a:rPr lang="fr-CA" sz="1200" b="0" dirty="0" smtClean="0">
                          <a:solidFill>
                            <a:schemeClr val="bg1"/>
                          </a:solidFill>
                        </a:rPr>
                        <a:t>(1</a:t>
                      </a:r>
                      <a:r>
                        <a:rPr lang="fr-CA" sz="1200" b="0" baseline="30000" dirty="0" smtClean="0">
                          <a:solidFill>
                            <a:schemeClr val="bg1"/>
                          </a:solidFill>
                        </a:rPr>
                        <a:t>er</a:t>
                      </a:r>
                      <a:r>
                        <a:rPr lang="fr-CA" sz="1200" b="0" dirty="0" smtClean="0">
                          <a:solidFill>
                            <a:schemeClr val="bg1"/>
                          </a:solidFill>
                        </a:rPr>
                        <a:t> sept – 31 août)</a:t>
                      </a:r>
                      <a:endParaRPr lang="fr-CA" sz="1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2014-2015*</a:t>
                      </a:r>
                    </a:p>
                    <a:p>
                      <a:pPr algn="ctr"/>
                      <a:r>
                        <a:rPr lang="fr-CA" sz="1200" b="0" dirty="0" smtClean="0">
                          <a:solidFill>
                            <a:schemeClr val="bg1"/>
                          </a:solidFill>
                        </a:rPr>
                        <a:t>(1</a:t>
                      </a:r>
                      <a:r>
                        <a:rPr lang="fr-CA" sz="1200" b="0" baseline="30000" dirty="0" smtClean="0">
                          <a:solidFill>
                            <a:schemeClr val="bg1"/>
                          </a:solidFill>
                        </a:rPr>
                        <a:t>er</a:t>
                      </a:r>
                      <a:r>
                        <a:rPr lang="fr-CA" sz="1200" b="0" dirty="0" smtClean="0">
                          <a:solidFill>
                            <a:schemeClr val="bg1"/>
                          </a:solidFill>
                        </a:rPr>
                        <a:t> sept – 31 août)</a:t>
                      </a:r>
                      <a:endParaRPr lang="fr-CA" sz="1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2015-2016**</a:t>
                      </a:r>
                    </a:p>
                    <a:p>
                      <a:pPr algn="ctr"/>
                      <a:r>
                        <a:rPr lang="fr-CA" sz="1200" b="0" dirty="0" smtClean="0">
                          <a:solidFill>
                            <a:schemeClr val="bg1"/>
                          </a:solidFill>
                        </a:rPr>
                        <a:t>(1</a:t>
                      </a:r>
                      <a:r>
                        <a:rPr lang="fr-CA" sz="1200" b="0" baseline="30000" dirty="0" smtClean="0">
                          <a:solidFill>
                            <a:schemeClr val="bg1"/>
                          </a:solidFill>
                        </a:rPr>
                        <a:t>er</a:t>
                      </a:r>
                      <a:r>
                        <a:rPr lang="fr-CA" sz="1200" b="0" dirty="0" smtClean="0">
                          <a:solidFill>
                            <a:schemeClr val="bg1"/>
                          </a:solidFill>
                        </a:rPr>
                        <a:t> sept – 31 août)</a:t>
                      </a:r>
                      <a:endParaRPr lang="fr-CA" sz="1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433742">
                <a:tc>
                  <a:txBody>
                    <a:bodyPr/>
                    <a:lstStyle/>
                    <a:p>
                      <a:pPr algn="ctr"/>
                      <a:endParaRPr lang="fr-CA" sz="1200" b="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dirty="0" smtClean="0">
                          <a:solidFill>
                            <a:schemeClr val="bg1"/>
                          </a:solidFill>
                        </a:rPr>
                        <a:t>Statistique</a:t>
                      </a:r>
                      <a:r>
                        <a:rPr lang="fr-CA" sz="1200" b="1" baseline="0" dirty="0" smtClean="0">
                          <a:solidFill>
                            <a:schemeClr val="bg1"/>
                          </a:solidFill>
                        </a:rPr>
                        <a:t> Canada</a:t>
                      </a:r>
                      <a:endParaRPr lang="fr-CA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dirty="0" smtClean="0">
                          <a:solidFill>
                            <a:schemeClr val="bg1"/>
                          </a:solidFill>
                        </a:rPr>
                        <a:t>Statistique</a:t>
                      </a:r>
                      <a:r>
                        <a:rPr lang="fr-CA" sz="1200" b="1" baseline="0" dirty="0" smtClean="0">
                          <a:solidFill>
                            <a:schemeClr val="bg1"/>
                          </a:solidFill>
                        </a:rPr>
                        <a:t> Canada</a:t>
                      </a:r>
                      <a:endParaRPr lang="fr-CA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dirty="0" smtClean="0">
                          <a:solidFill>
                            <a:schemeClr val="bg1"/>
                          </a:solidFill>
                        </a:rPr>
                        <a:t>Producteurs</a:t>
                      </a:r>
                      <a:r>
                        <a:rPr lang="fr-CA" sz="1200" b="1" baseline="0" dirty="0" smtClean="0">
                          <a:solidFill>
                            <a:schemeClr val="bg1"/>
                          </a:solidFill>
                        </a:rPr>
                        <a:t> de grains</a:t>
                      </a:r>
                      <a:endParaRPr lang="fr-CA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</a:tr>
              <a:tr h="26024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Superficies</a:t>
                      </a:r>
                      <a:r>
                        <a:rPr lang="fr-CA" sz="1200" b="1" baseline="0" dirty="0" smtClean="0"/>
                        <a:t> ensemencées </a:t>
                      </a:r>
                      <a:r>
                        <a:rPr lang="fr-CA" sz="1200" baseline="0" dirty="0" smtClean="0"/>
                        <a:t>(milliers d’hectares)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413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355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365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024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Superficies</a:t>
                      </a:r>
                      <a:r>
                        <a:rPr lang="fr-CA" sz="1200" b="1" baseline="0" dirty="0" smtClean="0"/>
                        <a:t> récoltées </a:t>
                      </a:r>
                      <a:r>
                        <a:rPr lang="fr-CA" sz="1200" baseline="0" dirty="0" smtClean="0"/>
                        <a:t>(milliers d’hectares)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410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353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364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024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Rendement</a:t>
                      </a:r>
                      <a:r>
                        <a:rPr lang="fr-CA" sz="1200" b="1" baseline="0" dirty="0" smtClean="0"/>
                        <a:t> </a:t>
                      </a:r>
                      <a:r>
                        <a:rPr lang="fr-CA" sz="1200" baseline="0" dirty="0" smtClean="0"/>
                        <a:t>(tonne/hectare)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9,2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8,6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10,3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46993">
                <a:tc>
                  <a:txBody>
                    <a:bodyPr/>
                    <a:lstStyle/>
                    <a:p>
                      <a:r>
                        <a:rPr lang="fr-CA" b="1" dirty="0" smtClean="0">
                          <a:solidFill>
                            <a:schemeClr val="bg1"/>
                          </a:solidFill>
                        </a:rPr>
                        <a:t>Offre totale</a:t>
                      </a:r>
                      <a:r>
                        <a:rPr lang="fr-CA" sz="1100" b="1" dirty="0" smtClean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fr-CA" sz="1100" b="0" dirty="0" smtClean="0">
                          <a:solidFill>
                            <a:schemeClr val="bg1"/>
                          </a:solidFill>
                        </a:rPr>
                        <a:t>(milliers de tonnes)</a:t>
                      </a:r>
                      <a:endParaRPr lang="fr-CA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fr-CA" sz="1400" b="1" baseline="0" dirty="0" smtClean="0">
                          <a:solidFill>
                            <a:schemeClr val="bg1"/>
                          </a:solidFill>
                        </a:rPr>
                        <a:t> 385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3 696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fr-CA" sz="1400" b="1" baseline="0" dirty="0" smtClean="0">
                          <a:solidFill>
                            <a:schemeClr val="bg1"/>
                          </a:solidFill>
                        </a:rPr>
                        <a:t> 135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024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Stocks de début</a:t>
                      </a:r>
                      <a:endParaRPr lang="fr-CA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525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350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275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024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Production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fr-CA" sz="1200" baseline="0" dirty="0" smtClean="0">
                          <a:solidFill>
                            <a:schemeClr val="tx1"/>
                          </a:solidFill>
                        </a:rPr>
                        <a:t> 775</a:t>
                      </a:r>
                      <a:endParaRPr lang="fr-CA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3 027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3</a:t>
                      </a:r>
                      <a:r>
                        <a:rPr lang="fr-CA" sz="1200" baseline="0" dirty="0" smtClean="0"/>
                        <a:t> 760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024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Importations</a:t>
                      </a:r>
                      <a:endParaRPr lang="fr-CA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>
                          <a:solidFill>
                            <a:schemeClr val="tx1"/>
                          </a:solidFill>
                        </a:rPr>
                        <a:t>85</a:t>
                      </a:r>
                      <a:endParaRPr lang="fr-CA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319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100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46993">
                <a:tc>
                  <a:txBody>
                    <a:bodyPr/>
                    <a:lstStyle/>
                    <a:p>
                      <a:r>
                        <a:rPr lang="fr-CA" b="1" dirty="0" smtClean="0">
                          <a:solidFill>
                            <a:schemeClr val="bg1"/>
                          </a:solidFill>
                        </a:rPr>
                        <a:t>Demande totale  </a:t>
                      </a:r>
                      <a:r>
                        <a:rPr lang="fr-CA" sz="1100" b="0" dirty="0" smtClean="0">
                          <a:solidFill>
                            <a:schemeClr val="bg1"/>
                          </a:solidFill>
                        </a:rPr>
                        <a:t>(milliers de tonnes)</a:t>
                      </a:r>
                      <a:endParaRPr lang="fr-CA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4 035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3 421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fr-CA" sz="1400" b="1" baseline="0" dirty="0" smtClean="0">
                          <a:solidFill>
                            <a:schemeClr val="bg1"/>
                          </a:solidFill>
                        </a:rPr>
                        <a:t> 675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024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Consommation intérieure</a:t>
                      </a:r>
                      <a:endParaRPr lang="fr-CA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2 978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3 046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3 075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024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Exportations totales</a:t>
                      </a:r>
                      <a:endParaRPr lang="fr-CA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1 058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375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600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18077">
                <a:tc>
                  <a:txBody>
                    <a:bodyPr/>
                    <a:lstStyle/>
                    <a:p>
                      <a:r>
                        <a:rPr lang="fr-CA" sz="1600" b="1" dirty="0" smtClean="0">
                          <a:solidFill>
                            <a:schemeClr val="bg1"/>
                          </a:solidFill>
                        </a:rPr>
                        <a:t>Stock de report  </a:t>
                      </a:r>
                      <a:r>
                        <a:rPr lang="fr-CA" sz="1100" b="0" dirty="0" smtClean="0">
                          <a:solidFill>
                            <a:schemeClr val="bg1"/>
                          </a:solidFill>
                        </a:rPr>
                        <a:t>(milliers de tonnes)</a:t>
                      </a:r>
                      <a:endParaRPr lang="fr-CA" sz="11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350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275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460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024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Jours</a:t>
                      </a:r>
                      <a:r>
                        <a:rPr lang="fr-CA" sz="1200" b="1" baseline="0" dirty="0" smtClean="0"/>
                        <a:t> d’utilisation</a:t>
                      </a:r>
                      <a:endParaRPr lang="fr-CA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32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29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46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024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Prix</a:t>
                      </a:r>
                      <a:r>
                        <a:rPr lang="fr-CA" sz="1200" b="1" baseline="0" dirty="0" smtClean="0"/>
                        <a:t> moyen aux producteurs </a:t>
                      </a:r>
                      <a:r>
                        <a:rPr lang="fr-CA" sz="1200" b="0" baseline="0" dirty="0" smtClean="0"/>
                        <a:t>(CAD / tonne)</a:t>
                      </a:r>
                      <a:endParaRPr lang="fr-CA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197 $/t </a:t>
                      </a:r>
                      <a:r>
                        <a:rPr lang="fr-CA" sz="1200" b="1" dirty="0" smtClean="0"/>
                        <a:t>⁽¹⁾</a:t>
                      </a:r>
                      <a:endParaRPr lang="fr-CA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aseline="0" dirty="0" smtClean="0"/>
                        <a:t>195 – 205 $/t </a:t>
                      </a:r>
                      <a:r>
                        <a:rPr lang="fr-CA" sz="1200" b="1" baseline="0" dirty="0" smtClean="0"/>
                        <a:t>⁽²⁾</a:t>
                      </a:r>
                      <a:endParaRPr lang="fr-CA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aseline="0" dirty="0" smtClean="0"/>
                        <a:t>185 – 215 $/t </a:t>
                      </a:r>
                      <a:r>
                        <a:rPr lang="fr-CA" sz="1200" b="1" baseline="0" dirty="0" smtClean="0"/>
                        <a:t>⁽³⁾</a:t>
                      </a:r>
                      <a:endParaRPr lang="fr-CA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" name="ZoneTexte 16"/>
          <p:cNvSpPr txBox="1"/>
          <p:nvPr/>
        </p:nvSpPr>
        <p:spPr>
          <a:xfrm>
            <a:off x="6300626" y="5682995"/>
            <a:ext cx="197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/>
              <a:t>* Estimation  ** Prévision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41120" y="5702895"/>
            <a:ext cx="3087426" cy="707886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A" sz="1000" b="1" u="sng" dirty="0" smtClean="0"/>
              <a:t>Prix moyen aux producteurs:</a:t>
            </a:r>
          </a:p>
          <a:p>
            <a:r>
              <a:rPr lang="fr-CA" sz="1000" dirty="0"/>
              <a:t>⁽¹⁾</a:t>
            </a:r>
            <a:r>
              <a:rPr lang="fr-CA" sz="1000" dirty="0" smtClean="0"/>
              <a:t> : La Financière agricole du Québec</a:t>
            </a:r>
          </a:p>
          <a:p>
            <a:r>
              <a:rPr lang="fr-CA" sz="1000" dirty="0"/>
              <a:t>⁽²</a:t>
            </a:r>
            <a:r>
              <a:rPr lang="fr-CA" sz="1000" dirty="0" smtClean="0"/>
              <a:t>⁾ : Estimation des Producteurs de grains du Québec</a:t>
            </a:r>
          </a:p>
          <a:p>
            <a:r>
              <a:rPr lang="fr-CA" sz="1000" dirty="0"/>
              <a:t>⁽³</a:t>
            </a:r>
            <a:r>
              <a:rPr lang="fr-CA" sz="1000" dirty="0" smtClean="0"/>
              <a:t>⁾ : Prévision des Producteurs de grains du Québec</a:t>
            </a:r>
            <a:endParaRPr lang="fr-CA" sz="1000" dirty="0"/>
          </a:p>
        </p:txBody>
      </p:sp>
      <p:pic>
        <p:nvPicPr>
          <p:cNvPr id="7" name="~PP3818.WAV">
            <a:hlinkClick r:id="" action="ppaction://media"/>
          </p:cNvPr>
          <p:cNvPicPr>
            <a:picLocks noRot="1" noChangeAspect="1"/>
          </p:cNvPicPr>
          <p:nvPr>
            <a:wavAudioFile r:embed="rId1" name="~PP3818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3704212"/>
      </p:ext>
    </p:extLst>
  </p:cSld>
  <p:clrMapOvr>
    <a:masterClrMapping/>
  </p:clrMapOvr>
  <p:transition advTm="103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28650" y="1852383"/>
            <a:ext cx="7886700" cy="4351338"/>
          </a:xfrm>
        </p:spPr>
        <p:txBody>
          <a:bodyPr>
            <a:normAutofit/>
          </a:bodyPr>
          <a:lstStyle/>
          <a:p>
            <a:r>
              <a:rPr lang="fr-FR" dirty="0" smtClean="0"/>
              <a:t>Prix du grain = Contrat à terme + Base</a:t>
            </a:r>
          </a:p>
          <a:p>
            <a:r>
              <a:rPr lang="fr-FR" dirty="0" smtClean="0"/>
              <a:t>Contrairement aux États-Unis ou l’Ontario, les bases locales étaient peu ou pas diffusées au Québec</a:t>
            </a:r>
          </a:p>
          <a:p>
            <a:pPr marL="914400" lvl="2" indent="0">
              <a:buNone/>
            </a:pPr>
            <a:r>
              <a:rPr lang="fr-FR" sz="2000" dirty="0" smtClean="0"/>
              <a:t>Les producteurs avaient du mal à évaluer la valeur de leur grain dans leur région</a:t>
            </a:r>
          </a:p>
          <a:p>
            <a:r>
              <a:rPr lang="fr-FR" dirty="0" smtClean="0"/>
              <a:t>Mise en place d’un système de diffusion des bases et prix locaux qui ne remplace pas la Bourse, mais qui la complète</a:t>
            </a:r>
          </a:p>
          <a:p>
            <a:r>
              <a:rPr lang="fr-FR" dirty="0" smtClean="0"/>
              <a:t>Ces diffusions fournissent aux producteurs de grains une information précise sur les composantes fondamentales du marché local: Bases, prix, quantités, périodes de livraison… à condition de l’utiliser!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CA" dirty="0" smtClean="0"/>
              <a:t>Marché LOCAL</a:t>
            </a:r>
            <a:endParaRPr lang="fr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28650" y="359779"/>
            <a:ext cx="7886700" cy="1325563"/>
          </a:xfrm>
        </p:spPr>
        <p:txBody>
          <a:bodyPr/>
          <a:lstStyle/>
          <a:p>
            <a:r>
              <a:rPr lang="fr-FR" dirty="0" smtClean="0"/>
              <a:t>L’information sur les prix locaux</a:t>
            </a:r>
            <a:endParaRPr lang="fr-FR" b="0" dirty="0"/>
          </a:p>
        </p:txBody>
      </p:sp>
      <p:sp>
        <p:nvSpPr>
          <p:cNvPr id="5" name="Flèche droite 4"/>
          <p:cNvSpPr/>
          <p:nvPr/>
        </p:nvSpPr>
        <p:spPr>
          <a:xfrm>
            <a:off x="988541" y="3069650"/>
            <a:ext cx="565836" cy="121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~PP3934.WAV">
            <a:hlinkClick r:id="" action="ppaction://media"/>
          </p:cNvPr>
          <p:cNvPicPr>
            <a:picLocks noRot="1" noChangeAspect="1"/>
          </p:cNvPicPr>
          <p:nvPr>
            <a:wavAudioFile r:embed="rId1" name="~PP3934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7558487"/>
      </p:ext>
    </p:extLst>
  </p:cSld>
  <p:clrMapOvr>
    <a:masterClrMapping/>
  </p:clrMapOvr>
  <p:transition advTm="163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5310" y="1697705"/>
            <a:ext cx="6047929" cy="3610544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946" y="1678620"/>
            <a:ext cx="1794006" cy="3419747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 marché local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local</a:t>
            </a:r>
            <a:endParaRPr lang="fr-CA" dirty="0"/>
          </a:p>
        </p:txBody>
      </p:sp>
      <p:sp>
        <p:nvSpPr>
          <p:cNvPr id="7" name="ZoneTexte 6"/>
          <p:cNvSpPr txBox="1"/>
          <p:nvPr/>
        </p:nvSpPr>
        <p:spPr>
          <a:xfrm>
            <a:off x="2554337" y="1392194"/>
            <a:ext cx="3967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 smtClean="0">
                <a:solidFill>
                  <a:srgbClr val="41492C"/>
                </a:solidFill>
              </a:rPr>
              <a:t>Le Quotidien </a:t>
            </a:r>
            <a:r>
              <a:rPr lang="fr-CA" sz="1200" dirty="0" smtClean="0">
                <a:solidFill>
                  <a:srgbClr val="41492C"/>
                </a:solidFill>
              </a:rPr>
              <a:t>(un portrait de fin de journée - fermetures)</a:t>
            </a:r>
            <a:endParaRPr lang="fr-CA" sz="1200" dirty="0">
              <a:solidFill>
                <a:srgbClr val="41492C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59682" y="5117222"/>
            <a:ext cx="1255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 smtClean="0">
                <a:solidFill>
                  <a:srgbClr val="41492C"/>
                </a:solidFill>
              </a:rPr>
              <a:t>Survol rapide sur la page d’accueil </a:t>
            </a:r>
            <a:r>
              <a:rPr lang="fr-CA" sz="1200" dirty="0" smtClean="0">
                <a:solidFill>
                  <a:srgbClr val="41492C"/>
                </a:solidFill>
              </a:rPr>
              <a:t>(mises à jour)</a:t>
            </a:r>
            <a:endParaRPr lang="fr-CA" sz="1200" dirty="0">
              <a:solidFill>
                <a:srgbClr val="41492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86054" y="3025249"/>
            <a:ext cx="2257168" cy="13394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Flèche vers le bas 10"/>
          <p:cNvSpPr/>
          <p:nvPr/>
        </p:nvSpPr>
        <p:spPr>
          <a:xfrm>
            <a:off x="5272303" y="3251624"/>
            <a:ext cx="230659" cy="298884"/>
          </a:xfrm>
          <a:prstGeom prst="down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/>
          <p:cNvSpPr/>
          <p:nvPr/>
        </p:nvSpPr>
        <p:spPr>
          <a:xfrm>
            <a:off x="2088922" y="2477011"/>
            <a:ext cx="457721" cy="14109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Ellipse 12"/>
          <p:cNvSpPr/>
          <p:nvPr/>
        </p:nvSpPr>
        <p:spPr>
          <a:xfrm>
            <a:off x="713706" y="1660531"/>
            <a:ext cx="1833771" cy="451074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Ellipse 13"/>
          <p:cNvSpPr/>
          <p:nvPr/>
        </p:nvSpPr>
        <p:spPr>
          <a:xfrm>
            <a:off x="4160425" y="2512438"/>
            <a:ext cx="1255488" cy="415795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ZoneTexte 15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Site Internet des Producteurs de grains du Québec – 3 décembre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3442" y="3590993"/>
            <a:ext cx="4210538" cy="2263051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~PP3829.WAV">
            <a:hlinkClick r:id="" action="ppaction://media"/>
          </p:cNvPr>
          <p:cNvPicPr>
            <a:picLocks noRot="1" noChangeAspect="1"/>
          </p:cNvPicPr>
          <p:nvPr>
            <a:wavAudioFile r:embed="rId1" name="~PP3829.WAV"/>
          </p:nvPr>
        </p:nvPicPr>
        <p:blipFill>
          <a:blip r:embed="rId7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94645"/>
      </p:ext>
    </p:extLst>
  </p:cSld>
  <p:clrMapOvr>
    <a:masterClrMapping/>
  </p:clrMapOvr>
  <p:transition advTm="202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65921" y="1055802"/>
            <a:ext cx="6489756" cy="2991291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ous-titr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local</a:t>
            </a:r>
            <a:endParaRPr lang="fr-CA" dirty="0"/>
          </a:p>
        </p:txBody>
      </p:sp>
      <p:sp>
        <p:nvSpPr>
          <p:cNvPr id="9" name="ZoneTexte 8"/>
          <p:cNvSpPr txBox="1"/>
          <p:nvPr/>
        </p:nvSpPr>
        <p:spPr>
          <a:xfrm>
            <a:off x="2347782" y="4489622"/>
            <a:ext cx="6507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u="sng" dirty="0" smtClean="0">
                <a:solidFill>
                  <a:srgbClr val="41492C"/>
                </a:solidFill>
              </a:rPr>
              <a:t>Modifier les critères de votre recherche</a:t>
            </a:r>
            <a:r>
              <a:rPr lang="fr-CA" sz="1400" b="1" dirty="0" smtClean="0">
                <a:solidFill>
                  <a:srgbClr val="41492C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rgbClr val="41492C"/>
                </a:solidFill>
              </a:rPr>
              <a:t>Votre région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rgbClr val="41492C"/>
                </a:solidFill>
              </a:rPr>
              <a:t>Groupement des ventes (jour, semaine, bimensuel ou mensuel)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rgbClr val="41492C"/>
                </a:solidFill>
              </a:rPr>
              <a:t>Valeur (prix, base canadienne, base américaine et quantité) – Jusqu’à trois critères</a:t>
            </a:r>
            <a:endParaRPr lang="fr-CA" sz="1200" dirty="0">
              <a:solidFill>
                <a:srgbClr val="41492C"/>
              </a:solidFill>
            </a:endParaRPr>
          </a:p>
        </p:txBody>
      </p:sp>
      <p:sp>
        <p:nvSpPr>
          <p:cNvPr id="10" name="Flèche droite 9"/>
          <p:cNvSpPr/>
          <p:nvPr/>
        </p:nvSpPr>
        <p:spPr>
          <a:xfrm>
            <a:off x="2100649" y="2314832"/>
            <a:ext cx="403654" cy="263611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Rectangle 10"/>
          <p:cNvSpPr/>
          <p:nvPr/>
        </p:nvSpPr>
        <p:spPr>
          <a:xfrm>
            <a:off x="2353642" y="1029853"/>
            <a:ext cx="4273401" cy="8401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/>
          <p:cNvSpPr/>
          <p:nvPr/>
        </p:nvSpPr>
        <p:spPr>
          <a:xfrm>
            <a:off x="8349601" y="2522593"/>
            <a:ext cx="288325" cy="17299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ZoneTexte 12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Site Internet des Producteurs de grains du Québec – 3 décembre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6849" y="1021514"/>
            <a:ext cx="1735520" cy="32959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~PP2201.WAV">
            <a:hlinkClick r:id="" action="ppaction://media"/>
          </p:cNvPr>
          <p:cNvPicPr>
            <a:picLocks noRot="1" noChangeAspect="1"/>
          </p:cNvPicPr>
          <p:nvPr>
            <a:wavAudioFile r:embed="rId2" name="~PP2201.WAV"/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481593050"/>
      </p:ext>
    </p:extLst>
  </p:cSld>
  <p:clrMapOvr>
    <a:masterClrMapping/>
  </p:clrMapOvr>
  <p:transition advTm="22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25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Prix locaux du maïs $/tonne</a:t>
            </a:r>
            <a:br>
              <a:rPr lang="fr-CA" dirty="0" smtClean="0"/>
            </a:br>
            <a:r>
              <a:rPr lang="fr-CA" sz="1800" b="0" dirty="0" smtClean="0"/>
              <a:t>Récolte 2015</a:t>
            </a:r>
            <a:endParaRPr lang="fr-CA" sz="1800" b="0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local</a:t>
            </a:r>
            <a:endParaRPr lang="fr-CA" dirty="0"/>
          </a:p>
        </p:txBody>
      </p:sp>
      <p:sp>
        <p:nvSpPr>
          <p:cNvPr id="11" name="ZoneTexte 10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Marché local – SRDI – 10 décembre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64013941"/>
              </p:ext>
            </p:extLst>
          </p:nvPr>
        </p:nvGraphicFramePr>
        <p:xfrm>
          <a:off x="757809" y="1550862"/>
          <a:ext cx="7435215" cy="4264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~PP154.WAV">
            <a:hlinkClick r:id="" action="ppaction://media"/>
          </p:cNvPr>
          <p:cNvPicPr>
            <a:picLocks noRot="1" noChangeAspect="1"/>
          </p:cNvPicPr>
          <p:nvPr>
            <a:wavAudioFile r:embed="rId1" name="~PP154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8863162"/>
      </p:ext>
    </p:extLst>
  </p:cSld>
  <p:clrMapOvr>
    <a:masterClrMapping/>
  </p:clrMapOvr>
  <p:transition advTm="1698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Bases locales du maïs $ CA / bu</a:t>
            </a:r>
            <a:br>
              <a:rPr lang="fr-CA" dirty="0" smtClean="0"/>
            </a:br>
            <a:r>
              <a:rPr lang="fr-CA" sz="1800" b="0" dirty="0" smtClean="0"/>
              <a:t>Récolte 2015</a:t>
            </a:r>
            <a:endParaRPr lang="fr-CA" sz="1800" b="0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local</a:t>
            </a:r>
            <a:endParaRPr lang="fr-CA" dirty="0"/>
          </a:p>
        </p:txBody>
      </p:sp>
      <p:sp>
        <p:nvSpPr>
          <p:cNvPr id="12" name="Rectangle 11"/>
          <p:cNvSpPr/>
          <p:nvPr/>
        </p:nvSpPr>
        <p:spPr>
          <a:xfrm>
            <a:off x="7812271" y="1779373"/>
            <a:ext cx="271849" cy="576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ZoneTexte 12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Marché local – SRDI – 10 décembre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48435" y="1487668"/>
            <a:ext cx="295565" cy="890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30962721"/>
              </p:ext>
            </p:extLst>
          </p:nvPr>
        </p:nvGraphicFramePr>
        <p:xfrm>
          <a:off x="787728" y="1660366"/>
          <a:ext cx="7487591" cy="4164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~PP1930.WAV">
            <a:hlinkClick r:id="" action="ppaction://media"/>
          </p:cNvPr>
          <p:cNvPicPr>
            <a:picLocks noRot="1" noChangeAspect="1"/>
          </p:cNvPicPr>
          <p:nvPr>
            <a:wavAudioFile r:embed="rId1" name="~PP1930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4821421"/>
      </p:ext>
    </p:extLst>
  </p:cSld>
  <p:clrMapOvr>
    <a:masterClrMapping/>
  </p:clrMapOvr>
  <p:transition advTm="98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Bases locales du maïs $ US / bu</a:t>
            </a:r>
            <a:br>
              <a:rPr lang="fr-CA" dirty="0" smtClean="0"/>
            </a:br>
            <a:r>
              <a:rPr lang="fr-CA" sz="1800" b="0" dirty="0" smtClean="0"/>
              <a:t>Récolte 2015</a:t>
            </a:r>
            <a:endParaRPr lang="fr-CA" sz="1800" b="0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local</a:t>
            </a:r>
            <a:endParaRPr lang="fr-CA" dirty="0"/>
          </a:p>
        </p:txBody>
      </p:sp>
      <p:sp>
        <p:nvSpPr>
          <p:cNvPr id="12" name="Rectangle 11"/>
          <p:cNvSpPr/>
          <p:nvPr/>
        </p:nvSpPr>
        <p:spPr>
          <a:xfrm>
            <a:off x="7867135" y="1779373"/>
            <a:ext cx="271849" cy="576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ZoneTexte 12"/>
          <p:cNvSpPr txBox="1"/>
          <p:nvPr/>
        </p:nvSpPr>
        <p:spPr>
          <a:xfrm>
            <a:off x="222422" y="6466213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Marché local – SRDI – 10 décembre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14703610"/>
              </p:ext>
            </p:extLst>
          </p:nvPr>
        </p:nvGraphicFramePr>
        <p:xfrm>
          <a:off x="813816" y="1550862"/>
          <a:ext cx="7397496" cy="4228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" name="Connecteur droit 4"/>
          <p:cNvCxnSpPr/>
          <p:nvPr/>
        </p:nvCxnSpPr>
        <p:spPr>
          <a:xfrm>
            <a:off x="1600200" y="2873814"/>
            <a:ext cx="6373368" cy="654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~PP1075.WAV">
            <a:hlinkClick r:id="" action="ppaction://media"/>
          </p:cNvPr>
          <p:cNvPicPr>
            <a:picLocks noRot="1" noChangeAspect="1"/>
          </p:cNvPicPr>
          <p:nvPr>
            <a:wavAudioFile r:embed="rId1" name="~PP1075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8273990"/>
      </p:ext>
    </p:extLst>
  </p:cSld>
  <p:clrMapOvr>
    <a:masterClrMapping/>
  </p:clrMapOvr>
  <p:transition advTm="194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local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Plan conjoint– 30 novembre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60781859"/>
              </p:ext>
            </p:extLst>
          </p:nvPr>
        </p:nvGraphicFramePr>
        <p:xfrm>
          <a:off x="962341" y="1080858"/>
          <a:ext cx="6791772" cy="4551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~PP2611.WAV">
            <a:hlinkClick r:id="" action="ppaction://media"/>
          </p:cNvPr>
          <p:cNvPicPr>
            <a:picLocks noRot="1" noChangeAspect="1"/>
          </p:cNvPicPr>
          <p:nvPr>
            <a:wavAudioFile r:embed="rId1" name="~PP261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6746780"/>
      </p:ext>
    </p:extLst>
  </p:cSld>
  <p:clrMapOvr>
    <a:masterClrMapping/>
  </p:clrMapOvr>
  <p:transition advTm="21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28650" y="1852383"/>
            <a:ext cx="7886700" cy="4351338"/>
          </a:xfrm>
        </p:spPr>
        <p:txBody>
          <a:bodyPr>
            <a:normAutofit/>
          </a:bodyPr>
          <a:lstStyle/>
          <a:p>
            <a:r>
              <a:rPr lang="en-CA" dirty="0" smtClean="0"/>
              <a:t>Bilans d’offre et de demande aux États-Unis + Brésil et Argentine (soya)</a:t>
            </a:r>
          </a:p>
          <a:p>
            <a:pPr lvl="1"/>
            <a:r>
              <a:rPr lang="en-CA" sz="1800" dirty="0" smtClean="0"/>
              <a:t>Production: superficies et rendements (+ qualité)</a:t>
            </a:r>
          </a:p>
          <a:p>
            <a:pPr lvl="1"/>
            <a:r>
              <a:rPr lang="en-CA" sz="1800" dirty="0" smtClean="0"/>
              <a:t>Biocarburants</a:t>
            </a:r>
          </a:p>
          <a:p>
            <a:pPr lvl="1"/>
            <a:r>
              <a:rPr lang="en-CA" sz="1800" dirty="0" smtClean="0"/>
              <a:t>Ventes à l’exportation</a:t>
            </a:r>
            <a:endParaRPr lang="en-CA" sz="1800" dirty="0"/>
          </a:p>
          <a:p>
            <a:r>
              <a:rPr lang="en-CA" dirty="0" smtClean="0"/>
              <a:t>Les « nouveaux » exportateurs – Brésil, Argentine, Ukraine, Russie</a:t>
            </a:r>
            <a:endParaRPr lang="en-CA" dirty="0"/>
          </a:p>
          <a:p>
            <a:r>
              <a:rPr lang="en-CA" dirty="0" smtClean="0"/>
              <a:t>Disponibilité de substituts fourragers pour le maïs (blé, orge et autres); disponibilité des autres oléagineux pour le soya</a:t>
            </a:r>
          </a:p>
          <a:p>
            <a:r>
              <a:rPr lang="en-CA" dirty="0" smtClean="0"/>
              <a:t>Le sentiment des marchés/les fonds d’investissement</a:t>
            </a:r>
          </a:p>
          <a:p>
            <a:r>
              <a:rPr lang="en-CA" dirty="0" smtClean="0"/>
              <a:t>Les importations chinoises de soya</a:t>
            </a:r>
            <a:endParaRPr lang="en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CA" dirty="0" smtClean="0"/>
              <a:t>Marché mondial</a:t>
            </a:r>
            <a:endParaRPr lang="fr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28650" y="359779"/>
            <a:ext cx="7886700" cy="1325563"/>
          </a:xfrm>
        </p:spPr>
        <p:txBody>
          <a:bodyPr/>
          <a:lstStyle/>
          <a:p>
            <a:r>
              <a:rPr lang="en-CA" dirty="0" smtClean="0"/>
              <a:t>Quels sont les facteurs qui influencent les marchés mondiaux du maïs et du soya?</a:t>
            </a:r>
            <a:endParaRPr lang="fr-CA" b="0" dirty="0"/>
          </a:p>
        </p:txBody>
      </p:sp>
      <p:pic>
        <p:nvPicPr>
          <p:cNvPr id="5" name="~PP2499.WAV">
            <a:hlinkClick r:id="" action="ppaction://media"/>
          </p:cNvPr>
          <p:cNvPicPr>
            <a:picLocks noRot="1" noChangeAspect="1"/>
          </p:cNvPicPr>
          <p:nvPr>
            <a:wavAudioFile r:embed="rId1" name="~PP2499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683361"/>
      </p:ext>
    </p:extLst>
  </p:cSld>
  <p:clrMapOvr>
    <a:masterClrMapping/>
  </p:clrMapOvr>
  <p:transition advTm="1018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local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Plan conjoint– 30 novembre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84048362"/>
              </p:ext>
            </p:extLst>
          </p:nvPr>
        </p:nvGraphicFramePr>
        <p:xfrm>
          <a:off x="694754" y="911161"/>
          <a:ext cx="7233094" cy="4721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~PP3198.WAV">
            <a:hlinkClick r:id="" action="ppaction://media"/>
          </p:cNvPr>
          <p:cNvPicPr>
            <a:picLocks noRot="1" noChangeAspect="1"/>
          </p:cNvPicPr>
          <p:nvPr>
            <a:wavAudioFile r:embed="rId1" name="~PP3198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2909650"/>
      </p:ext>
    </p:extLst>
  </p:cSld>
  <p:clrMapOvr>
    <a:masterClrMapping/>
  </p:clrMapOvr>
  <p:transition advTm="127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Prix locaux du soya $/tonne</a:t>
            </a:r>
            <a:br>
              <a:rPr lang="fr-CA" dirty="0" smtClean="0"/>
            </a:br>
            <a:r>
              <a:rPr lang="fr-CA" sz="1800" b="0" dirty="0" smtClean="0"/>
              <a:t>Récolte 2015</a:t>
            </a:r>
            <a:endParaRPr lang="fr-CA" sz="1800" b="0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local</a:t>
            </a:r>
            <a:endParaRPr lang="fr-CA" dirty="0"/>
          </a:p>
        </p:txBody>
      </p:sp>
      <p:sp>
        <p:nvSpPr>
          <p:cNvPr id="7" name="Rectangle 6"/>
          <p:cNvSpPr/>
          <p:nvPr/>
        </p:nvSpPr>
        <p:spPr>
          <a:xfrm>
            <a:off x="791364" y="4637903"/>
            <a:ext cx="760962" cy="576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ZoneTexte 10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Marché local – SRDI – 10 décembre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1729" y="4725724"/>
            <a:ext cx="760962" cy="576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31039538"/>
              </p:ext>
            </p:extLst>
          </p:nvPr>
        </p:nvGraphicFramePr>
        <p:xfrm>
          <a:off x="721729" y="1625729"/>
          <a:ext cx="7453007" cy="4210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~PP2363.WAV">
            <a:hlinkClick r:id="" action="ppaction://media"/>
          </p:cNvPr>
          <p:cNvPicPr>
            <a:picLocks noRot="1" noChangeAspect="1"/>
          </p:cNvPicPr>
          <p:nvPr>
            <a:wavAudioFile r:embed="rId1" name="~PP2363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661440"/>
      </p:ext>
    </p:extLst>
  </p:cSld>
  <p:clrMapOvr>
    <a:masterClrMapping/>
  </p:clrMapOvr>
  <p:transition advTm="113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Bases locales du soya $ CA / bu</a:t>
            </a:r>
            <a:br>
              <a:rPr lang="fr-CA" dirty="0" smtClean="0"/>
            </a:br>
            <a:r>
              <a:rPr lang="fr-CA" sz="1800" b="0" dirty="0" smtClean="0"/>
              <a:t>Récolte 2015</a:t>
            </a:r>
            <a:endParaRPr lang="fr-CA" sz="1800" b="0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local</a:t>
            </a:r>
            <a:endParaRPr lang="fr-CA" dirty="0"/>
          </a:p>
        </p:txBody>
      </p:sp>
      <p:sp>
        <p:nvSpPr>
          <p:cNvPr id="13" name="ZoneTexte 12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Marché local – SRDI – 10 décembre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12908" y="2001795"/>
            <a:ext cx="354227" cy="354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/>
          <p:cNvSpPr/>
          <p:nvPr/>
        </p:nvSpPr>
        <p:spPr>
          <a:xfrm>
            <a:off x="7512908" y="1835050"/>
            <a:ext cx="298044" cy="365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06481343"/>
              </p:ext>
            </p:extLst>
          </p:nvPr>
        </p:nvGraphicFramePr>
        <p:xfrm>
          <a:off x="722376" y="1660366"/>
          <a:ext cx="7580376" cy="4146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~PP1193.WAV">
            <a:hlinkClick r:id="" action="ppaction://media"/>
          </p:cNvPr>
          <p:cNvPicPr>
            <a:picLocks noRot="1" noChangeAspect="1"/>
          </p:cNvPicPr>
          <p:nvPr>
            <a:wavAudioFile r:embed="rId1" name="~PP1193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5081761"/>
      </p:ext>
    </p:extLst>
  </p:cSld>
  <p:clrMapOvr>
    <a:masterClrMapping/>
  </p:clrMapOvr>
  <p:transition advTm="23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Bases locales du soya $ US / bu</a:t>
            </a:r>
            <a:br>
              <a:rPr lang="fr-CA" dirty="0" smtClean="0"/>
            </a:br>
            <a:r>
              <a:rPr lang="fr-CA" sz="1800" b="0" dirty="0" smtClean="0"/>
              <a:t>Récolte 2015</a:t>
            </a:r>
            <a:endParaRPr lang="fr-CA" sz="1800" b="0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local</a:t>
            </a:r>
            <a:endParaRPr lang="fr-CA" dirty="0"/>
          </a:p>
        </p:txBody>
      </p:sp>
      <p:sp>
        <p:nvSpPr>
          <p:cNvPr id="13" name="ZoneTexte 12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Marché local – SRDI – 10 décembre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12908" y="2001795"/>
            <a:ext cx="354227" cy="354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/>
          <p:cNvSpPr/>
          <p:nvPr/>
        </p:nvSpPr>
        <p:spPr>
          <a:xfrm>
            <a:off x="7512908" y="1835050"/>
            <a:ext cx="298044" cy="365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20953508"/>
              </p:ext>
            </p:extLst>
          </p:nvPr>
        </p:nvGraphicFramePr>
        <p:xfrm>
          <a:off x="758952" y="1663346"/>
          <a:ext cx="7507224" cy="4143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~PP3330.WAV">
            <a:hlinkClick r:id="" action="ppaction://media"/>
          </p:cNvPr>
          <p:cNvPicPr>
            <a:picLocks noRot="1" noChangeAspect="1"/>
          </p:cNvPicPr>
          <p:nvPr>
            <a:wavAudioFile r:embed="rId1" name="~PP3330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7336699"/>
      </p:ext>
    </p:extLst>
  </p:cSld>
  <p:clrMapOvr>
    <a:masterClrMapping/>
  </p:clrMapOvr>
  <p:transition advTm="102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Les céréales</a:t>
            </a:r>
            <a:endParaRPr lang="fr-CA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~PP140.WAV">
            <a:hlinkClick r:id="" action="ppaction://media"/>
          </p:cNvPr>
          <p:cNvPicPr>
            <a:picLocks noRot="1" noChangeAspect="1"/>
          </p:cNvPicPr>
          <p:nvPr>
            <a:wavAudioFile r:embed="rId1" name="~PP140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1419822"/>
      </p:ext>
    </p:extLst>
  </p:cSld>
  <p:clrMapOvr>
    <a:masterClrMapping/>
  </p:clrMapOvr>
  <p:transition advTm="7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CA" dirty="0" smtClean="0"/>
              <a:t>Les </a:t>
            </a:r>
            <a:r>
              <a:rPr lang="en-CA" dirty="0" err="1" smtClean="0"/>
              <a:t>céréales</a:t>
            </a:r>
            <a:endParaRPr lang="fr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28650" y="359779"/>
            <a:ext cx="7886700" cy="1325563"/>
          </a:xfrm>
        </p:spPr>
        <p:txBody>
          <a:bodyPr/>
          <a:lstStyle/>
          <a:p>
            <a:r>
              <a:rPr lang="fr-FR" dirty="0" smtClean="0"/>
              <a:t>Moyenne de prix locaux</a:t>
            </a:r>
            <a:br>
              <a:rPr lang="fr-FR" dirty="0" smtClean="0"/>
            </a:br>
            <a:r>
              <a:rPr lang="fr-FR" sz="1800" b="0" dirty="0" smtClean="0"/>
              <a:t>Ventes au </a:t>
            </a:r>
            <a:r>
              <a:rPr lang="fr-FR" sz="1800" b="0" u="sng" dirty="0" smtClean="0"/>
              <a:t>comptant/spot</a:t>
            </a:r>
            <a:r>
              <a:rPr lang="fr-FR" sz="1800" b="0" dirty="0" smtClean="0"/>
              <a:t> (vendu et livré dans le même mois)</a:t>
            </a:r>
            <a:endParaRPr lang="fr-FR" sz="1800" b="0" dirty="0"/>
          </a:p>
        </p:txBody>
      </p:sp>
      <p:sp>
        <p:nvSpPr>
          <p:cNvPr id="7" name="ZoneTexte 6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SRDI – 11 décembre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2278122"/>
              </p:ext>
            </p:extLst>
          </p:nvPr>
        </p:nvGraphicFramePr>
        <p:xfrm>
          <a:off x="760985" y="1751679"/>
          <a:ext cx="7823197" cy="3663463"/>
        </p:xfrm>
        <a:graphic>
          <a:graphicData uri="http://schemas.openxmlformats.org/drawingml/2006/table">
            <a:tbl>
              <a:tblPr/>
              <a:tblGrid>
                <a:gridCol w="1276868"/>
                <a:gridCol w="762309"/>
                <a:gridCol w="1210166"/>
                <a:gridCol w="762309"/>
                <a:gridCol w="762309"/>
                <a:gridCol w="762309"/>
                <a:gridCol w="762309"/>
                <a:gridCol w="762309"/>
                <a:gridCol w="762309"/>
              </a:tblGrid>
              <a:tr h="423135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fr-CA" sz="22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Moyenne pondérée des prix locaux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300649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fr-CA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$/tonne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267243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Périodes livraison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Maïs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Soya OGM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Soya IP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Blé four.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Blé pan.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Avoine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Orge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Canola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222703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Décembre 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703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Janvier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703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Février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703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Mars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265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703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Avril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703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Mai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703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Juin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703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Juillet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457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213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703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Août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703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Septembre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417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481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233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248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186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22703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Octobre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475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233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176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188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458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22703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Novembre 2015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187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407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484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237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151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193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470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6" name="~PP2079.WAV">
            <a:hlinkClick r:id="" action="ppaction://media"/>
          </p:cNvPr>
          <p:cNvPicPr>
            <a:picLocks noRot="1" noChangeAspect="1"/>
          </p:cNvPicPr>
          <p:nvPr>
            <a:wavAudioFile r:embed="rId1" name="~PP2079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9728354"/>
      </p:ext>
    </p:extLst>
  </p:cSld>
  <p:clrMapOvr>
    <a:masterClrMapping/>
  </p:clrMapOvr>
  <p:transition advTm="26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CA" dirty="0" smtClean="0"/>
              <a:t>Les </a:t>
            </a:r>
            <a:r>
              <a:rPr lang="en-CA" dirty="0" err="1" smtClean="0"/>
              <a:t>céréales</a:t>
            </a:r>
            <a:endParaRPr lang="fr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28650" y="359779"/>
            <a:ext cx="7886700" cy="1325563"/>
          </a:xfrm>
        </p:spPr>
        <p:txBody>
          <a:bodyPr/>
          <a:lstStyle/>
          <a:p>
            <a:r>
              <a:rPr lang="en-CA" dirty="0" smtClean="0"/>
              <a:t>Prix aux producteurs du Québec - Indications</a:t>
            </a:r>
            <a:r>
              <a:rPr lang="en-CA" dirty="0"/>
              <a:t/>
            </a:r>
            <a:br>
              <a:rPr lang="en-CA" dirty="0"/>
            </a:br>
            <a:r>
              <a:rPr lang="en-CA" sz="1800" b="0" dirty="0" smtClean="0"/>
              <a:t>Selon la date de livraison, </a:t>
            </a:r>
            <a:r>
              <a:rPr lang="en-CA" sz="1800" b="0" u="sng" dirty="0" smtClean="0"/>
              <a:t>sans égard à la date de vente</a:t>
            </a:r>
            <a:endParaRPr lang="fr-CA" sz="1800" b="0" u="sng" dirty="0"/>
          </a:p>
        </p:txBody>
      </p:sp>
      <p:sp>
        <p:nvSpPr>
          <p:cNvPr id="7" name="ZoneTexte 6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SRDI – 11 décembre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08739161"/>
              </p:ext>
            </p:extLst>
          </p:nvPr>
        </p:nvGraphicFramePr>
        <p:xfrm>
          <a:off x="777241" y="1733441"/>
          <a:ext cx="7600642" cy="4076218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211341"/>
                <a:gridCol w="723189"/>
                <a:gridCol w="1148063"/>
                <a:gridCol w="723189"/>
                <a:gridCol w="723189"/>
                <a:gridCol w="723189"/>
                <a:gridCol w="723189"/>
                <a:gridCol w="723189"/>
                <a:gridCol w="902104"/>
              </a:tblGrid>
              <a:tr h="396356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fr-CA" sz="2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Récolte 2014</a:t>
                      </a:r>
                      <a:endParaRPr lang="fr-CA" sz="22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281622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fr-CA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$/tonne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477714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Périodes livraison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Maïs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Soya OGM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Soya IP</a:t>
                      </a:r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Orge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Blé four.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Blé pan.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Avoine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Canola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08609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Août 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167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228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275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211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8609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Septembre 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503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535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167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228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275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211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436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8609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Octobre 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197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448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535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165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229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262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219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436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8609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Novembre 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191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532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176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266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216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447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8609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Décembre 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201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443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551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179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257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221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428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09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Janvier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205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447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546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198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275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282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222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447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09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Février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450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560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267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283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229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465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09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Mars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205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519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207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267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238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473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09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Avril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449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523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212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281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261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473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09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Mai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203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433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501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209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280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277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227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478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09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Juin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203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432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486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205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253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282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212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480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09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Juillet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212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446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504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201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255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265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09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Août 2015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225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442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489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467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09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Septembre 2015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236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5" name="Connecteur droit 4"/>
          <p:cNvCxnSpPr/>
          <p:nvPr/>
        </p:nvCxnSpPr>
        <p:spPr>
          <a:xfrm>
            <a:off x="777241" y="5884654"/>
            <a:ext cx="760064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~PP3320.WAV">
            <a:hlinkClick r:id="" action="ppaction://media"/>
          </p:cNvPr>
          <p:cNvPicPr>
            <a:picLocks noRot="1" noChangeAspect="1"/>
          </p:cNvPicPr>
          <p:nvPr>
            <a:wavAudioFile r:embed="rId1" name="~PP3320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3299810"/>
      </p:ext>
    </p:extLst>
  </p:cSld>
  <p:clrMapOvr>
    <a:masterClrMapping/>
  </p:clrMapOvr>
  <p:transition advTm="174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CA" dirty="0" smtClean="0"/>
              <a:t>Les </a:t>
            </a:r>
            <a:r>
              <a:rPr lang="en-CA" dirty="0" err="1" smtClean="0"/>
              <a:t>céréales</a:t>
            </a:r>
            <a:endParaRPr lang="fr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28650" y="359779"/>
            <a:ext cx="7886700" cy="1325563"/>
          </a:xfrm>
        </p:spPr>
        <p:txBody>
          <a:bodyPr/>
          <a:lstStyle/>
          <a:p>
            <a:r>
              <a:rPr lang="en-CA" dirty="0" smtClean="0"/>
              <a:t>Prix aux producteurs du Québec - Indications</a:t>
            </a:r>
            <a:r>
              <a:rPr lang="en-CA" dirty="0"/>
              <a:t/>
            </a:r>
            <a:br>
              <a:rPr lang="en-CA" dirty="0"/>
            </a:br>
            <a:r>
              <a:rPr lang="en-CA" sz="1800" b="0" dirty="0" smtClean="0"/>
              <a:t>Selon la date de livraison, </a:t>
            </a:r>
            <a:r>
              <a:rPr lang="en-CA" sz="1800" b="0" u="sng" dirty="0" smtClean="0"/>
              <a:t>sans égard à la date de vente</a:t>
            </a:r>
            <a:endParaRPr lang="fr-CA" sz="1800" b="0" u="sng" dirty="0"/>
          </a:p>
        </p:txBody>
      </p:sp>
      <p:sp>
        <p:nvSpPr>
          <p:cNvPr id="7" name="ZoneTexte 6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SRDI – 11 décembre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19513287"/>
              </p:ext>
            </p:extLst>
          </p:nvPr>
        </p:nvGraphicFramePr>
        <p:xfrm>
          <a:off x="777241" y="1965470"/>
          <a:ext cx="7600642" cy="1990128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211341"/>
                <a:gridCol w="723189"/>
                <a:gridCol w="1148063"/>
                <a:gridCol w="723189"/>
                <a:gridCol w="723189"/>
                <a:gridCol w="723189"/>
                <a:gridCol w="723189"/>
                <a:gridCol w="723189"/>
                <a:gridCol w="902104"/>
              </a:tblGrid>
              <a:tr h="396356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fr-CA" sz="2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Récolte 2015</a:t>
                      </a:r>
                      <a:endParaRPr lang="fr-CA" sz="22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281622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fr-CA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$/tonne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477714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Périodes livraison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Maïs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Soya OGM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Soya IP</a:t>
                      </a:r>
                      <a:endParaRPr lang="fr-CA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Orge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Blé four.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Blé pan.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Avoine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Canola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08609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Août </a:t>
                      </a:r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2015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190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230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197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8609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Septembre </a:t>
                      </a:r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2015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425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494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190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237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197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484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8609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Octobre </a:t>
                      </a:r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2015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427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494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188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246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484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8609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Novembre 2015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196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422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499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191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236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259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221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486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8" name="Connecteur droit 7"/>
          <p:cNvCxnSpPr/>
          <p:nvPr/>
        </p:nvCxnSpPr>
        <p:spPr>
          <a:xfrm>
            <a:off x="777241" y="3735814"/>
            <a:ext cx="760064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~PP537.WAV">
            <a:hlinkClick r:id="" action="ppaction://media"/>
          </p:cNvPr>
          <p:cNvPicPr>
            <a:picLocks noRot="1" noChangeAspect="1"/>
          </p:cNvPicPr>
          <p:nvPr>
            <a:wavAudioFile r:embed="rId1" name="~PP537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3487732"/>
      </p:ext>
    </p:extLst>
  </p:cSld>
  <p:clrMapOvr>
    <a:masterClrMapping/>
  </p:clrMapOvr>
  <p:transition advTm="1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Les céréales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Plan conjoint– 30 novembre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53369732"/>
              </p:ext>
            </p:extLst>
          </p:nvPr>
        </p:nvGraphicFramePr>
        <p:xfrm>
          <a:off x="753998" y="1073466"/>
          <a:ext cx="7484746" cy="4568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~PP2099.WAV">
            <a:hlinkClick r:id="" action="ppaction://media"/>
          </p:cNvPr>
          <p:cNvPicPr>
            <a:picLocks noRot="1" noChangeAspect="1"/>
          </p:cNvPicPr>
          <p:nvPr>
            <a:wavAudioFile r:embed="rId1" name="~PP2099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8842766"/>
      </p:ext>
    </p:extLst>
  </p:cSld>
  <p:clrMapOvr>
    <a:masterClrMapping/>
  </p:clrMapOvr>
  <p:transition advTm="14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Les céréales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Plan conjoint– 30 novembre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20968353"/>
              </p:ext>
            </p:extLst>
          </p:nvPr>
        </p:nvGraphicFramePr>
        <p:xfrm>
          <a:off x="774836" y="1241091"/>
          <a:ext cx="7603046" cy="4395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~PP2771.WAV">
            <a:hlinkClick r:id="" action="ppaction://media"/>
          </p:cNvPr>
          <p:cNvPicPr>
            <a:picLocks noRot="1" noChangeAspect="1"/>
          </p:cNvPicPr>
          <p:nvPr>
            <a:wavAudioFile r:embed="rId1" name="~PP277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2569659"/>
      </p:ext>
    </p:extLst>
  </p:cSld>
  <p:clrMapOvr>
    <a:masterClrMapping/>
  </p:clrMapOvr>
  <p:transition advTm="5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Échanges mondiaux: Maïs</a:t>
            </a:r>
            <a:endParaRPr lang="fr-CA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mondial</a:t>
            </a:r>
            <a:endParaRPr lang="fr-CA" dirty="0"/>
          </a:p>
        </p:txBody>
      </p:sp>
      <p:sp>
        <p:nvSpPr>
          <p:cNvPr id="8" name="ZoneTexte 7"/>
          <p:cNvSpPr txBox="1"/>
          <p:nvPr/>
        </p:nvSpPr>
        <p:spPr>
          <a:xfrm>
            <a:off x="598399" y="1898245"/>
            <a:ext cx="351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u="sng" dirty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CA" sz="1600" b="1" u="sng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xportateurs </a:t>
            </a:r>
            <a:r>
              <a:rPr lang="fr-CA" sz="12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(2014-2015*)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828517" y="1902361"/>
            <a:ext cx="351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u="sng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Importateurs </a:t>
            </a:r>
            <a:r>
              <a:rPr lang="fr-CA" sz="12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(2014-2015*)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Bilan américain d’offre et de demande mondiales du 9 décembre 2015 - USDA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78943" y="5440678"/>
            <a:ext cx="3514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50" dirty="0" smtClean="0"/>
              <a:t>* Estimations</a:t>
            </a:r>
            <a:endParaRPr lang="fr-CA" sz="1050" dirty="0"/>
          </a:p>
        </p:txBody>
      </p:sp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52191600"/>
              </p:ext>
            </p:extLst>
          </p:nvPr>
        </p:nvGraphicFramePr>
        <p:xfrm>
          <a:off x="378943" y="2747705"/>
          <a:ext cx="4449574" cy="268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41270369"/>
              </p:ext>
            </p:extLst>
          </p:nvPr>
        </p:nvGraphicFramePr>
        <p:xfrm>
          <a:off x="4522076" y="2743881"/>
          <a:ext cx="4320266" cy="2692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4" name="~PP650.WAV">
            <a:hlinkClick r:id="" action="ppaction://media"/>
          </p:cNvPr>
          <p:cNvPicPr>
            <a:picLocks noRot="1" noChangeAspect="1"/>
          </p:cNvPicPr>
          <p:nvPr>
            <a:wavAudioFile r:embed="rId1" name="~PP650.WAV"/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9603660"/>
      </p:ext>
    </p:extLst>
  </p:cSld>
  <p:clrMapOvr>
    <a:masterClrMapping/>
  </p:clrMapOvr>
  <p:transition advTm="63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Les céréales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Plan conjoint– 30 novembre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87165160"/>
              </p:ext>
            </p:extLst>
          </p:nvPr>
        </p:nvGraphicFramePr>
        <p:xfrm>
          <a:off x="567308" y="975169"/>
          <a:ext cx="7810574" cy="4803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~PP3459.WAV">
            <a:hlinkClick r:id="" action="ppaction://media"/>
          </p:cNvPr>
          <p:cNvPicPr>
            <a:picLocks noRot="1" noChangeAspect="1"/>
          </p:cNvPicPr>
          <p:nvPr>
            <a:wavAudioFile r:embed="rId1" name="~PP3459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309416"/>
      </p:ext>
    </p:extLst>
  </p:cSld>
  <p:clrMapOvr>
    <a:masterClrMapping/>
  </p:clrMapOvr>
  <p:transition advTm="5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Les céréales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Plan conjoint– 30 novembre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33269291"/>
              </p:ext>
            </p:extLst>
          </p:nvPr>
        </p:nvGraphicFramePr>
        <p:xfrm>
          <a:off x="714755" y="938593"/>
          <a:ext cx="7663127" cy="4876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~PP82.WAV">
            <a:hlinkClick r:id="" action="ppaction://media"/>
          </p:cNvPr>
          <p:cNvPicPr>
            <a:picLocks noRot="1" noChangeAspect="1"/>
          </p:cNvPicPr>
          <p:nvPr>
            <a:wavAudioFile r:embed="rId1" name="~PP82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4066204"/>
      </p:ext>
    </p:extLst>
  </p:cSld>
  <p:clrMapOvr>
    <a:masterClrMapping/>
  </p:clrMapOvr>
  <p:transition advTm="6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Les céréales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Plan conjoint– 30 novembre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59792198"/>
              </p:ext>
            </p:extLst>
          </p:nvPr>
        </p:nvGraphicFramePr>
        <p:xfrm>
          <a:off x="813816" y="1307592"/>
          <a:ext cx="7488936" cy="4361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~PP1238.WAV">
            <a:hlinkClick r:id="" action="ppaction://media"/>
          </p:cNvPr>
          <p:cNvPicPr>
            <a:picLocks noRot="1" noChangeAspect="1"/>
          </p:cNvPicPr>
          <p:nvPr>
            <a:wavAudioFile r:embed="rId1" name="~PP1238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2557066"/>
      </p:ext>
    </p:extLst>
  </p:cSld>
  <p:clrMapOvr>
    <a:masterClrMapping/>
  </p:clrMapOvr>
  <p:transition advTm="10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28649" y="1721007"/>
            <a:ext cx="7886701" cy="4351338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Récoltes records en Amérique du Sud</a:t>
            </a:r>
          </a:p>
          <a:p>
            <a:r>
              <a:rPr lang="fr-FR" dirty="0" smtClean="0"/>
              <a:t>Production record de blé tendre en France (bonne qualité); baisse de la production européenne de maïs </a:t>
            </a:r>
            <a:endParaRPr lang="fr-FR" sz="1800" dirty="0" smtClean="0"/>
          </a:p>
          <a:p>
            <a:r>
              <a:rPr lang="fr-FR" dirty="0" smtClean="0"/>
              <a:t>Baisse de la production de céréales en mer Noire par rapport à 2014 mais bon niveau quand même </a:t>
            </a:r>
          </a:p>
          <a:p>
            <a:r>
              <a:rPr lang="fr-FR" dirty="0" smtClean="0"/>
              <a:t>Récoltes canadiennes meilleures que prévu</a:t>
            </a:r>
          </a:p>
          <a:p>
            <a:r>
              <a:rPr lang="fr-FR" dirty="0" smtClean="0"/>
              <a:t>États-Unis:	Très bonne production de maïs (&gt; à 2014)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	Production record de soya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	Stocks de maïs et de soya en hausse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	Rythme lent des exportations</a:t>
            </a:r>
          </a:p>
          <a:p>
            <a:r>
              <a:rPr lang="fr-FR" i="1" dirty="0" smtClean="0"/>
              <a:t>Bref, un portrait baissier</a:t>
            </a:r>
            <a:endParaRPr lang="fr-FR" i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CA" dirty="0" err="1" smtClean="0"/>
              <a:t>Tendances</a:t>
            </a:r>
            <a:r>
              <a:rPr lang="en-CA" dirty="0" smtClean="0"/>
              <a:t> des prix</a:t>
            </a:r>
            <a:endParaRPr lang="fr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28650" y="359779"/>
            <a:ext cx="7886700" cy="1325563"/>
          </a:xfrm>
        </p:spPr>
        <p:txBody>
          <a:bodyPr/>
          <a:lstStyle/>
          <a:p>
            <a:r>
              <a:rPr lang="fr-FR" dirty="0" smtClean="0"/>
              <a:t>Tendances des prix à court terme - International</a:t>
            </a:r>
            <a:endParaRPr lang="fr-FR" b="0" dirty="0"/>
          </a:p>
        </p:txBody>
      </p:sp>
      <p:pic>
        <p:nvPicPr>
          <p:cNvPr id="5" name="~PP3079.WAV">
            <a:hlinkClick r:id="" action="ppaction://media"/>
          </p:cNvPr>
          <p:cNvPicPr>
            <a:picLocks noRot="1" noChangeAspect="1"/>
          </p:cNvPicPr>
          <p:nvPr>
            <a:wavAudioFile r:embed="rId1" name="~PP3079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4750654"/>
      </p:ext>
    </p:extLst>
  </p:cSld>
  <p:clrMapOvr>
    <a:masterClrMapping/>
  </p:clrMapOvr>
  <p:transition advTm="631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28650" y="1852383"/>
            <a:ext cx="7886700" cy="4351338"/>
          </a:xfrm>
        </p:spPr>
        <p:txBody>
          <a:bodyPr>
            <a:normAutofit/>
          </a:bodyPr>
          <a:lstStyle/>
          <a:p>
            <a:r>
              <a:rPr lang="fr-FR" dirty="0" smtClean="0"/>
              <a:t>Rendements record du maïs (10,3 t/ha) et du soya (3,2 t/ha)</a:t>
            </a:r>
          </a:p>
          <a:p>
            <a:r>
              <a:rPr lang="fr-FR" dirty="0" smtClean="0"/>
              <a:t>Production : 3,76 Mt de maïs et 1 Mt de soya (record)</a:t>
            </a:r>
          </a:p>
          <a:p>
            <a:r>
              <a:rPr lang="fr-FR" dirty="0" smtClean="0"/>
              <a:t>Avec une demande annuelle de 3,2-3,3 Mt, on a un net surplus de maïs</a:t>
            </a:r>
            <a:r>
              <a:rPr lang="fr-FR" dirty="0"/>
              <a:t> </a:t>
            </a:r>
            <a:r>
              <a:rPr lang="fr-FR" dirty="0" smtClean="0"/>
              <a:t>          pression négative sur les bases locales</a:t>
            </a:r>
          </a:p>
          <a:p>
            <a:r>
              <a:rPr lang="fr-FR" dirty="0" smtClean="0"/>
              <a:t>Autres facteurs qui vont influencer les bases du maïs:</a:t>
            </a:r>
          </a:p>
          <a:p>
            <a:pPr lvl="1"/>
            <a:r>
              <a:rPr lang="fr-FR" dirty="0"/>
              <a:t>E</a:t>
            </a:r>
            <a:r>
              <a:rPr lang="fr-FR" dirty="0" smtClean="0"/>
              <a:t>xportations nord-est des ÉU + outre-mer</a:t>
            </a:r>
          </a:p>
          <a:p>
            <a:pPr lvl="1"/>
            <a:r>
              <a:rPr lang="fr-FR" i="1" dirty="0" smtClean="0"/>
              <a:t>Taux de change</a:t>
            </a:r>
          </a:p>
          <a:p>
            <a:pPr lvl="1"/>
            <a:r>
              <a:rPr lang="fr-FR" dirty="0" smtClean="0"/>
              <a:t>Rythme de ventes des producteurs + écoulements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CA" dirty="0" err="1" smtClean="0"/>
              <a:t>Tendances</a:t>
            </a:r>
            <a:r>
              <a:rPr lang="en-CA" dirty="0" smtClean="0"/>
              <a:t> des prix</a:t>
            </a:r>
            <a:endParaRPr lang="fr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28650" y="359779"/>
            <a:ext cx="7886700" cy="1325563"/>
          </a:xfrm>
        </p:spPr>
        <p:txBody>
          <a:bodyPr/>
          <a:lstStyle/>
          <a:p>
            <a:r>
              <a:rPr lang="fr-FR" dirty="0" smtClean="0"/>
              <a:t>Tendances des prix à court terme - Québec</a:t>
            </a:r>
            <a:endParaRPr lang="fr-FR" b="0" dirty="0"/>
          </a:p>
        </p:txBody>
      </p:sp>
      <p:sp>
        <p:nvSpPr>
          <p:cNvPr id="6" name="Flèche droite 5"/>
          <p:cNvSpPr/>
          <p:nvPr/>
        </p:nvSpPr>
        <p:spPr>
          <a:xfrm>
            <a:off x="2912880" y="3195687"/>
            <a:ext cx="612745" cy="75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~PP188.WAV">
            <a:hlinkClick r:id="" action="ppaction://media"/>
          </p:cNvPr>
          <p:cNvPicPr>
            <a:picLocks noRot="1" noChangeAspect="1"/>
          </p:cNvPicPr>
          <p:nvPr>
            <a:wavAudioFile r:embed="rId1" name="~PP188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3044008"/>
      </p:ext>
    </p:extLst>
  </p:cSld>
  <p:clrMapOvr>
    <a:masterClrMapping/>
  </p:clrMapOvr>
  <p:transition advTm="543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28650" y="1852383"/>
            <a:ext cx="7886700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dirty="0" smtClean="0"/>
              <a:t>La progression des récoltes de maïs et de soya au Brésil et en Argentine (météo incertaine au Brésil)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Les taxes sur les exportations de grains en Argentine et les exportations de grains argentins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Les céréales d’automne en Ukraine (semis médiocres?)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Le rythme des ventes de grains des producteurs 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Le rythme des exportations américaines (maïs, soya, blé)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Le prix du pétrole et le dollar canadien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La Chine (importations de soya + situation économique)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CA" dirty="0" smtClean="0"/>
              <a:t>À surveiller…</a:t>
            </a:r>
            <a:endParaRPr lang="fr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28650" y="359779"/>
            <a:ext cx="7886700" cy="1325563"/>
          </a:xfrm>
        </p:spPr>
        <p:txBody>
          <a:bodyPr/>
          <a:lstStyle/>
          <a:p>
            <a:r>
              <a:rPr lang="en-CA" dirty="0" smtClean="0"/>
              <a:t>À surveiller au cours des 3 </a:t>
            </a:r>
            <a:r>
              <a:rPr lang="en-CA" dirty="0" err="1" smtClean="0"/>
              <a:t>prochains</a:t>
            </a:r>
            <a:r>
              <a:rPr lang="en-CA" dirty="0" smtClean="0"/>
              <a:t> </a:t>
            </a:r>
            <a:r>
              <a:rPr lang="en-CA" dirty="0" err="1" smtClean="0"/>
              <a:t>mois</a:t>
            </a:r>
            <a:endParaRPr lang="fr-CA" b="0" dirty="0"/>
          </a:p>
        </p:txBody>
      </p:sp>
      <p:pic>
        <p:nvPicPr>
          <p:cNvPr id="5" name="~PP27.WAV">
            <a:hlinkClick r:id="" action="ppaction://media"/>
          </p:cNvPr>
          <p:cNvPicPr>
            <a:picLocks noRot="1" noChangeAspect="1"/>
          </p:cNvPicPr>
          <p:nvPr>
            <a:wavAudioFile r:embed="rId1" name="~PP27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6918346"/>
      </p:ext>
    </p:extLst>
  </p:cSld>
  <p:clrMapOvr>
    <a:masterClrMapping/>
  </p:clrMapOvr>
  <p:transition advTm="151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14779" y="359779"/>
            <a:ext cx="8371002" cy="1325563"/>
          </a:xfrm>
        </p:spPr>
        <p:txBody>
          <a:bodyPr/>
          <a:lstStyle/>
          <a:p>
            <a:pPr algn="ctr"/>
            <a:r>
              <a:rPr lang="en-CA" dirty="0" smtClean="0"/>
              <a:t>LE SERVICE D’INFORMATION SUR LES MARCHÉS - SIM </a:t>
            </a:r>
            <a:endParaRPr lang="fr-CA" b="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583703"/>
            <a:ext cx="7886700" cy="4423574"/>
          </a:xfrm>
        </p:spPr>
        <p:txBody>
          <a:bodyPr rtlCol="0">
            <a:normAutofit lnSpcReduction="1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8"/>
              <a:defRPr/>
            </a:pPr>
            <a:r>
              <a:rPr lang="fr-CA" dirty="0" smtClean="0"/>
              <a:t> </a:t>
            </a:r>
            <a: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www.pgq.ca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fr-CA" sz="2000" dirty="0" smtClean="0"/>
              <a:t>Rapport quotidien</a:t>
            </a:r>
            <a:endParaRPr lang="fr-CA" sz="2000" dirty="0"/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fr-CA" sz="2000" dirty="0" smtClean="0"/>
              <a:t>Statistiques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fr-CA" sz="2000" dirty="0" smtClean="0"/>
              <a:t>L’Écho-Marché, L’Hebdo, les tendances, etc.</a:t>
            </a:r>
            <a:endParaRPr lang="fr-CA" sz="2000" dirty="0"/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fr-CA" sz="2000" dirty="0"/>
              <a:t>Articles </a:t>
            </a:r>
            <a:r>
              <a:rPr lang="fr-CA" sz="2000" dirty="0" smtClean="0"/>
              <a:t>ponctuels dans la TCN et la revue Grandes Cultures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fr-CA" sz="2000" dirty="0" smtClean="0"/>
              <a:t>Page Facebook  (</a:t>
            </a:r>
            <a:r>
              <a:rPr lang="fr-CA" u="sng" dirty="0">
                <a:hlinkClick r:id="rId3"/>
              </a:rPr>
              <a:t>https://www.facebook.com/SIMPGQ</a:t>
            </a:r>
            <a:r>
              <a:rPr lang="fr-CA" u="sng" dirty="0" smtClean="0">
                <a:hlinkClick r:id="rId3"/>
              </a:rPr>
              <a:t>/</a:t>
            </a:r>
            <a:r>
              <a:rPr lang="fr-CA" sz="2000" dirty="0" smtClean="0"/>
              <a:t>)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fr-CA" dirty="0" smtClean="0"/>
              <a:t>Étienne Lafrance (poste 8412); Ramzy Yelda (poste 8116)</a:t>
            </a:r>
            <a:endParaRPr lang="fr-CA" sz="2000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CA" sz="2400" b="1" u="sng" dirty="0"/>
              <a:t>Le </a:t>
            </a:r>
            <a:r>
              <a:rPr lang="fr-CA" sz="2400" b="1" u="sng" dirty="0" smtClean="0"/>
              <a:t>rapport quotidien est </a:t>
            </a:r>
            <a:r>
              <a:rPr lang="fr-CA" sz="2400" b="1" u="sng" dirty="0"/>
              <a:t>accessible </a:t>
            </a:r>
            <a:r>
              <a:rPr lang="fr-CA" sz="2400" b="1" u="sng" dirty="0" smtClean="0"/>
              <a:t>par</a:t>
            </a:r>
            <a:r>
              <a:rPr lang="fr-CA" sz="2400" b="1" dirty="0" smtClean="0"/>
              <a:t>:</a:t>
            </a:r>
            <a:endParaRPr lang="fr-CA" sz="2400" b="1" dirty="0"/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fr-CA" sz="2000" dirty="0"/>
              <a:t>Internet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fr-CA" sz="2000" dirty="0"/>
              <a:t>Courriel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fr-CA" sz="2000" dirty="0"/>
              <a:t>Fax </a:t>
            </a:r>
            <a:r>
              <a:rPr lang="fr-CA" sz="1800" dirty="0"/>
              <a:t>(frais)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fr-CA" sz="2000" dirty="0"/>
              <a:t>Téléphone : </a:t>
            </a:r>
            <a:r>
              <a:rPr lang="fr-CA" sz="2000" b="1" dirty="0" smtClean="0"/>
              <a:t> 1-800-361-1345</a:t>
            </a:r>
            <a:endParaRPr lang="fr-CA" sz="2000" b="1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sz="2400" dirty="0"/>
          </a:p>
        </p:txBody>
      </p:sp>
      <p:pic>
        <p:nvPicPr>
          <p:cNvPr id="5" name="~PP2996.WAV">
            <a:hlinkClick r:id="" action="ppaction://media"/>
          </p:cNvPr>
          <p:cNvPicPr>
            <a:picLocks noRot="1" noChangeAspect="1"/>
          </p:cNvPicPr>
          <p:nvPr>
            <a:wavAudioFile r:embed="rId1" name="~PP2996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1142229"/>
      </p:ext>
    </p:extLst>
  </p:cSld>
  <p:clrMapOvr>
    <a:masterClrMapping/>
  </p:clrMapOvr>
  <p:transition advTm="3715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 smtClean="0"/>
              <a:t>Merci de votre attention!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 smtClean="0"/>
              <a:t>www.pgq.ca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370703" y="4720281"/>
            <a:ext cx="4668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rgbClr val="41492C"/>
                </a:solidFill>
              </a:rPr>
              <a:t>Ramzy Yelda</a:t>
            </a:r>
            <a:endParaRPr lang="fr-CA" dirty="0" smtClean="0">
              <a:solidFill>
                <a:srgbClr val="41492C"/>
              </a:solidFill>
            </a:endParaRPr>
          </a:p>
          <a:p>
            <a:r>
              <a:rPr lang="fr-CA" dirty="0" smtClean="0">
                <a:solidFill>
                  <a:srgbClr val="41492C"/>
                </a:solidFill>
              </a:rPr>
              <a:t>Producteurs de grains du Québec</a:t>
            </a:r>
          </a:p>
          <a:p>
            <a:r>
              <a:rPr lang="fr-CA" dirty="0" smtClean="0">
                <a:solidFill>
                  <a:srgbClr val="41492C"/>
                </a:solidFill>
              </a:rPr>
              <a:t>17 décembre 2015 - SPCC de la Mauricie </a:t>
            </a:r>
            <a:endParaRPr lang="fr-CA" dirty="0">
              <a:solidFill>
                <a:srgbClr val="4149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515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mondial</a:t>
            </a:r>
            <a:endParaRPr lang="fr-CA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7162690"/>
              </p:ext>
            </p:extLst>
          </p:nvPr>
        </p:nvGraphicFramePr>
        <p:xfrm>
          <a:off x="621213" y="420711"/>
          <a:ext cx="7844056" cy="56692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281818"/>
                <a:gridCol w="1451862"/>
                <a:gridCol w="1594538"/>
                <a:gridCol w="1515838"/>
              </a:tblGrid>
              <a:tr h="452633">
                <a:tc gridSpan="4">
                  <a:txBody>
                    <a:bodyPr/>
                    <a:lstStyle/>
                    <a:p>
                      <a:pPr algn="ctr"/>
                      <a:r>
                        <a:rPr lang="fr-CA" sz="2800" b="1" dirty="0" smtClean="0"/>
                        <a:t>Offre et demande de maïs aux États-Unis</a:t>
                      </a:r>
                      <a:endParaRPr lang="fr-CA" sz="2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CA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CA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CA" sz="1400" dirty="0"/>
                    </a:p>
                  </a:txBody>
                  <a:tcPr/>
                </a:tc>
              </a:tr>
              <a:tr h="452633">
                <a:tc>
                  <a:txBody>
                    <a:bodyPr/>
                    <a:lstStyle/>
                    <a:p>
                      <a:pPr algn="ctr"/>
                      <a:r>
                        <a:rPr lang="fr-CA" sz="1200" b="0" i="1" dirty="0" smtClean="0">
                          <a:solidFill>
                            <a:schemeClr val="bg1"/>
                          </a:solidFill>
                        </a:rPr>
                        <a:t>(millions de boisseaux)</a:t>
                      </a:r>
                      <a:endParaRPr lang="fr-CA" sz="1200" b="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2014-2015*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2015-2016**</a:t>
                      </a:r>
                    </a:p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Novembre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2015-2016**</a:t>
                      </a:r>
                    </a:p>
                    <a:p>
                      <a:pPr algn="ctr"/>
                      <a:r>
                        <a:rPr lang="fr-CA" sz="1400" b="1" dirty="0" smtClean="0">
                          <a:solidFill>
                            <a:schemeClr val="bg1"/>
                          </a:solidFill>
                        </a:rPr>
                        <a:t>Décembre</a:t>
                      </a:r>
                      <a:endParaRPr lang="fr-CA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Superficies</a:t>
                      </a:r>
                      <a:r>
                        <a:rPr lang="fr-CA" sz="1200" b="1" baseline="0" dirty="0" smtClean="0"/>
                        <a:t> ensemencées </a:t>
                      </a:r>
                      <a:r>
                        <a:rPr lang="fr-CA" sz="1200" baseline="0" dirty="0" smtClean="0"/>
                        <a:t>(millions d’acres)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90,6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88,4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88,4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Superficies</a:t>
                      </a:r>
                      <a:r>
                        <a:rPr lang="fr-CA" sz="1200" b="1" baseline="0" dirty="0" smtClean="0"/>
                        <a:t> récoltées </a:t>
                      </a:r>
                      <a:r>
                        <a:rPr lang="fr-CA" sz="1200" baseline="0" dirty="0" smtClean="0"/>
                        <a:t>(millions d’acres)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83,1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80,7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80,7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Rendement</a:t>
                      </a:r>
                      <a:r>
                        <a:rPr lang="fr-CA" sz="1200" b="1" baseline="0" dirty="0" smtClean="0"/>
                        <a:t> </a:t>
                      </a:r>
                      <a:r>
                        <a:rPr lang="fr-CA" sz="1200" baseline="0" dirty="0" smtClean="0"/>
                        <a:t>(boisseaux/acre)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171,0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169,3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169,3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19506">
                <a:tc>
                  <a:txBody>
                    <a:bodyPr/>
                    <a:lstStyle/>
                    <a:p>
                      <a:r>
                        <a:rPr lang="fr-CA" b="1" dirty="0" smtClean="0">
                          <a:solidFill>
                            <a:schemeClr val="bg1"/>
                          </a:solidFill>
                        </a:rPr>
                        <a:t>Offre totale</a:t>
                      </a:r>
                      <a:endParaRPr lang="fr-CA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b="1" dirty="0" smtClean="0">
                          <a:solidFill>
                            <a:schemeClr val="bg1"/>
                          </a:solidFill>
                        </a:rPr>
                        <a:t>15 479</a:t>
                      </a:r>
                      <a:endParaRPr lang="fr-CA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b="1" dirty="0" smtClean="0">
                          <a:solidFill>
                            <a:schemeClr val="bg1"/>
                          </a:solidFill>
                        </a:rPr>
                        <a:t>15 415</a:t>
                      </a:r>
                      <a:endParaRPr lang="fr-CA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b="1" dirty="0" smtClean="0">
                          <a:solidFill>
                            <a:schemeClr val="bg1"/>
                          </a:solidFill>
                        </a:rPr>
                        <a:t>15 415</a:t>
                      </a:r>
                      <a:endParaRPr lang="fr-CA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Stocks de début</a:t>
                      </a:r>
                      <a:endParaRPr lang="fr-CA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1 232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1 731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1 731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Production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14 216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13 654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13 654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Importations</a:t>
                      </a:r>
                      <a:endParaRPr lang="fr-CA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32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30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30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19506">
                <a:tc>
                  <a:txBody>
                    <a:bodyPr/>
                    <a:lstStyle/>
                    <a:p>
                      <a:r>
                        <a:rPr lang="fr-CA" b="1" dirty="0" smtClean="0">
                          <a:solidFill>
                            <a:schemeClr val="bg1"/>
                          </a:solidFill>
                        </a:rPr>
                        <a:t>Demande totale</a:t>
                      </a:r>
                      <a:endParaRPr lang="fr-CA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b="1" dirty="0" smtClean="0">
                          <a:solidFill>
                            <a:schemeClr val="bg1"/>
                          </a:solidFill>
                        </a:rPr>
                        <a:t>13 748</a:t>
                      </a:r>
                      <a:endParaRPr lang="fr-CA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b="1" dirty="0" smtClean="0">
                          <a:solidFill>
                            <a:schemeClr val="bg1"/>
                          </a:solidFill>
                        </a:rPr>
                        <a:t>13 655</a:t>
                      </a:r>
                      <a:endParaRPr lang="fr-CA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b="1" dirty="0" smtClean="0">
                          <a:solidFill>
                            <a:schemeClr val="bg1"/>
                          </a:solidFill>
                        </a:rPr>
                        <a:t>13 630</a:t>
                      </a:r>
                      <a:endParaRPr lang="fr-CA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Ind. Animale ou autre</a:t>
                      </a:r>
                      <a:endParaRPr lang="fr-CA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5 315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5 300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5 300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Industrie</a:t>
                      </a:r>
                      <a:endParaRPr lang="fr-CA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6</a:t>
                      </a:r>
                      <a:r>
                        <a:rPr lang="fr-CA" sz="1200" baseline="0" dirty="0" smtClean="0"/>
                        <a:t> 568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6 555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6 580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i="1" dirty="0" smtClean="0"/>
                        <a:t>dont éthanol pour carburants</a:t>
                      </a:r>
                      <a:endParaRPr lang="fr-CA" sz="1200" b="1" i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5 209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5 175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5 200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Exportations</a:t>
                      </a:r>
                      <a:endParaRPr lang="fr-CA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1 864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1 800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1 750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600" b="1" dirty="0" smtClean="0">
                          <a:solidFill>
                            <a:schemeClr val="bg1"/>
                          </a:solidFill>
                        </a:rPr>
                        <a:t>Stock de report</a:t>
                      </a:r>
                      <a:endParaRPr lang="fr-CA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b="1" dirty="0" smtClean="0">
                          <a:solidFill>
                            <a:schemeClr val="bg1"/>
                          </a:solidFill>
                        </a:rPr>
                        <a:t>1 731</a:t>
                      </a:r>
                      <a:endParaRPr lang="fr-CA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b="1" dirty="0" smtClean="0">
                          <a:solidFill>
                            <a:schemeClr val="bg1"/>
                          </a:solidFill>
                        </a:rPr>
                        <a:t>1 760</a:t>
                      </a:r>
                      <a:endParaRPr lang="fr-CA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b="1" dirty="0" smtClean="0">
                          <a:solidFill>
                            <a:schemeClr val="bg1"/>
                          </a:solidFill>
                        </a:rPr>
                        <a:t>1 785</a:t>
                      </a:r>
                      <a:endParaRPr lang="fr-CA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Jours</a:t>
                      </a:r>
                      <a:r>
                        <a:rPr lang="fr-CA" sz="1200" b="1" baseline="0" dirty="0" smtClean="0"/>
                        <a:t> d’utilisation</a:t>
                      </a:r>
                      <a:endParaRPr lang="fr-CA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46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47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48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Prix à la ferme</a:t>
                      </a:r>
                      <a:r>
                        <a:rPr lang="fr-CA" sz="1200" b="1" baseline="0" dirty="0" smtClean="0"/>
                        <a:t> </a:t>
                      </a:r>
                      <a:r>
                        <a:rPr lang="fr-CA" sz="1200" baseline="0" dirty="0" smtClean="0"/>
                        <a:t>($US/bu)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3,70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3,35 – 3,95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3,35 – 3,95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255">
                <a:tc>
                  <a:txBody>
                    <a:bodyPr/>
                    <a:lstStyle/>
                    <a:p>
                      <a:r>
                        <a:rPr lang="fr-CA" sz="1200" b="1" dirty="0" smtClean="0"/>
                        <a:t>Prix</a:t>
                      </a:r>
                      <a:r>
                        <a:rPr lang="fr-CA" sz="1200" b="1" baseline="0" dirty="0" smtClean="0"/>
                        <a:t> à la ferme </a:t>
                      </a:r>
                      <a:r>
                        <a:rPr lang="fr-CA" sz="1200" b="0" baseline="0" dirty="0" smtClean="0"/>
                        <a:t>($US/t)</a:t>
                      </a:r>
                      <a:endParaRPr lang="fr-CA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146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132 – 155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 smtClean="0"/>
                        <a:t>132 - 155</a:t>
                      </a:r>
                      <a:endParaRPr lang="fr-C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Bilan américain d’offre et de demande mondiales du 9 décembre 2015 - USDA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12977" y="6089991"/>
            <a:ext cx="1861752" cy="26161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CA" sz="1100" dirty="0" smtClean="0"/>
              <a:t>*Estimation	** Prévisions</a:t>
            </a:r>
            <a:endParaRPr lang="fr-CA" sz="1100" dirty="0"/>
          </a:p>
        </p:txBody>
      </p:sp>
      <p:pic>
        <p:nvPicPr>
          <p:cNvPr id="6" name="~PP3531.WAV">
            <a:hlinkClick r:id="" action="ppaction://media"/>
          </p:cNvPr>
          <p:cNvPicPr>
            <a:picLocks noRot="1" noChangeAspect="1"/>
          </p:cNvPicPr>
          <p:nvPr>
            <a:wavAudioFile r:embed="rId1" name="~PP353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9049307"/>
      </p:ext>
    </p:extLst>
  </p:cSld>
  <p:clrMapOvr>
    <a:masterClrMapping/>
  </p:clrMapOvr>
  <p:transition advTm="765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Évolution du contrat de décembre 2015 du </a:t>
            </a:r>
            <a:r>
              <a:rPr lang="en-CA" dirty="0" err="1" smtClean="0"/>
              <a:t>maïs</a:t>
            </a:r>
            <a:r>
              <a:rPr lang="en-CA" dirty="0" smtClean="0"/>
              <a:t> </a:t>
            </a:r>
            <a:r>
              <a:rPr lang="en-CA" sz="1200" dirty="0" smtClean="0"/>
              <a:t/>
            </a:r>
            <a:br>
              <a:rPr lang="en-CA" sz="1200" dirty="0" smtClean="0"/>
            </a:br>
            <a:r>
              <a:rPr lang="en-CA" sz="1100" b="0" dirty="0" err="1" smtClean="0"/>
              <a:t>Novembre</a:t>
            </a:r>
            <a:r>
              <a:rPr lang="en-CA" sz="1100" b="0" dirty="0" smtClean="0"/>
              <a:t> 2014 à </a:t>
            </a:r>
            <a:r>
              <a:rPr lang="en-CA" sz="1100" b="0" dirty="0" err="1" smtClean="0"/>
              <a:t>Décembre</a:t>
            </a:r>
            <a:r>
              <a:rPr lang="en-CA" sz="1100" b="0" dirty="0" smtClean="0"/>
              <a:t> 2015</a:t>
            </a:r>
            <a:endParaRPr lang="fr-CA" sz="2000" b="0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mondial</a:t>
            </a:r>
            <a:endParaRPr lang="fr-CA" dirty="0"/>
          </a:p>
        </p:txBody>
      </p:sp>
      <p:sp>
        <p:nvSpPr>
          <p:cNvPr id="3" name="AutoShape 2" descr="data:image/png;base64,iVBORw0KGgoAAAANSUhEUgAAA7QAAAIhCAYAAAB+G/bqAAAABmJLR0QA/wD/AP+gvaeTAAAgAElEQVR4nOzdeZwcdZ3/8Vf1fcw9k2NIMoSEJFxCAogcYlBERVxUwACiq6iI7qKuu6ui4gK7sCroT1h0BTwQhQABVAhCgEWIAUKUhAASckMmmSuZe/qYPqrq90dnOtOZnpnuZDLT3fN+Ph71mMdUfav6W0d31ae+l9Eb7rcRERERERERKTKOic6AiIiIiIiIyIFQQCsiIiIiIiJFSQGtiIiIiIiIFCUFtCIiIiIiIlKUFNCKiIiIiIhIUVJAKyIiIiIiIkVJAa2IiIiIiIgUJQW0IiIiIiIiUpQU0IqIiIiIiEhRUkArIiIiIiIiRWnEgPax5Y/y/vctpmFGPUfPn8slSy5i7ct/A+DUd55ERdBHRdBHw4x6zvvQB9iw4Y2M9R9a9gDvPu1dNMyoZ8GRR/DVq/6Jrq5O+vv70+tmmx64/76M7fzxD78fNu013/n2qPkdbf14PM63vvnvLDrhOBpm1HPGqafwxON/yshDb28Pl3/m08yedRjHHbOAX/3yFxnLf/6zn7L4zDOYWlvF17/2lSHHcslFF2R87qzDpo96coY7fsP52lf+mQVHHkHDjHqOPKKB73z7WySTyfTyLVs289GPfJg5h8/k6Plz+e63r8Y0TQCSyWTW43P1t74x7OeNdkz2d+o7Txpybh96cBknLzrhoPbp4x/9B+bOnsWJC9/Bww89mNf62dy39F5OXnQCDTPqOXHhO9LXfK77dDD7Mtz5yTdvuVzT2Yz0nT+Q/Rnu3OSbvwPdHxEREREpbcMGtL/+1S/58pVf5B8/czkvrvkbTz79Z87/6Me4847b02l+8au76A3389obGzjmuOO44nOXZ6z/ta9+hX/513/j5Vde5Y/L/8SOt9/m/PM+jGEY9Ib701NtbS2PPPZ4+v+LL7k0Iy8f+/gFGel7w/0se+j3lJdXcNmnPz1qfkdbPx6PYZomd/3mt6x79XUu//wX+MynL2P7tm3pPPzXf15Pa2sLL7/yGj/7+R189ztX8+r6V9LLp9fXc/W3v8P5H/34sAf753f8Iv35O5tbRzwxIx2/WCyWdZ1PLLmEx554ktfe2MCDD/+BBx+4n4ceXJZefuUVn+eIOXN4483N/OmJp3j00T/ym7t+DYDL5co4Pm17OikrK+ejI+zPaMdkLIy0T4lEgos/cSEnn/xONm7Zzu13/JKv/PM/8db27Tkfk/39/uGHuOY7V3Pj93/Auldf55e/uotp00Z/+XCw+wIjn59885bLNb2/XL7zue7PaOcm3/wdyP6IiIiISOnLGtBGo1Gu/d41XP9fN/CPn/ksM2fOpOHww/nkZZ/i53cMLYWrqqrmkksuZdOmjan1IxGu/d41/PcPfshFn1jC1KlTOfroY7jvgQdpbW3h3nt+N2rGlj1wH7/77d1Zl23bupUrPv85bvvZ/3L00cfknd/91y8rK+dHP/4JCxedSF1dHV+44ovMmDmTV15ZB6RKL++7916u+d511NXVsXjxWVx44UX89u7fpLf58Qsu5NwPn0dVddWo+zaaXI/f/sfo3Weeybx586mqqmZWw+EEy8qorKxML9+0cROfWHIJ/kCAOXPnctZZ72Xz5k1Z8/Doo48wZeoUTj3ttKzLczkmByKffdq6dQvbt23j377xTdxuN6e8612c/f73c/dv7sr5mOzv+zfewHX/eQMf/NC51NXVceJJJzNz1qxDvi8w+vnJJ2+jXdP7y+U7NJbnJt/85ZteRERERCaHrAHtK+vW0dPTzSeWLBm6gmPoKpFwmPvvv49TT00FP2vXrqWnp5uLLvpERrpAMMi5Hz6P557986gZW/3ii/xl5XND5odDIS679GI+89nLueDCi/LOb7b199fU1MSunTs57h3vAKCtrY3e3h6OP+H4dJoTTljIls2bR92Pwa77j2s45qh5XPCx81n94ovDpsv1+GU7Rt/77nfS1UWvuOJKzv3weell5374PO6/716ikQjbt23jueee5YMf/FDWPCy953dc+snLMAwj6/KxOib7y2efLMsakj+HwzEkSB/pmAzW39/Pli2b2bNnNycvOoFjjprH1d/6Bv39/Yd8X2Dk83Owedv/mt5fLt+hQ3Fucs3fwaYXERERkdKUNaDt7OwgWFZGeXnFiCtf8fnLqQj6mD61lmX33893v3ctAN3dXQTLygiWlQ1Zp77+MDo7OkbN2E9uvY1f/OqujHm2bfPP//Qlpk6dynX/+V9553e49Qfr7+/n8s98iss//wUWLDgKgK6uTgzDoKysPJ2uorKSjhz2Y8AXr/wSDz78B/746GO8+8wz+eg/fJg339yQNW2uxy/bMfrOd69h9V9f5ue338mPbv4h69a+nF524/d/wJqXXmLalBoWHn8s/3D+R3nf2e8f8hm7du5k1aq/8MlPfmrY/TnQY/K1r15Fw4z69HTVP385Y3k++zRv3nwaDj+cH998E4lEgr+uWcOKFU/Q0dGe8zEZrK21FcuyeObpp3nqmWd5duXzvLBqFT/58Y9G3KfhjOX5OZi8Zbum95fLd+hQnJtc83cw6UVERESkdGUNaGtqagmHQvT19Y648kAb2pa2dm75n9u4+BMX0tzcTFVVNeFQiHAoNGSdlpZmamprDyizt/3PLfz1r2v49d2/w+Vy5Z3f4dYfkEgk+MdPfZK6uin89/d/mJ5fXV2DbduEQn3peb09PdTmsR/vP+cDLFx0IvPnL+Bf/+0bvGfxWTzyxz9kTXswx88fCDBjxgwuWnIxH7/gwnQVz3g8zj98+ENcfOml7O7o5s3N2/jbX9fwo5t/OGQb9913L6eddjoNhx8+7Occ6DH57+//kNfe2JCebrr5xyOmH2mfPB4P9y97iJdWv8hR8+bwn9f9Bx/5yPnU1x+W0/r7q6mtAeCfrvoKNTU1TJs2jS988UqefHLFqHnM1YGenwPN23DX9P5y/Q7luj+5nptc83eg6UVERESktGUNaBedeCKVlVU8uGxo5zmWZQ2ZFywr4+MXXIjP5+XFF57npJNOorKyiof263E2Eg7zxON/4qz3vi/vjK5c+Rzf/+8buXfp/dTV1eWd35HWh1Sb0M999h+xbZvf/PaejIB32rRpVFRU8vfX/56e9/rrrzFv/vy892OA2+3GTJpZl43V8TNNE7fHA8DOxkY2bnyTL33pn/D5fKkg5KIlPP3Ukxnr2LbNfUvv5ZOf+vSI2z7QYxIMBqmqqk5PgUAgp33Jtk8ARx99DMsfX8G2t3fy2BNP0trSzDuOPz7n9QcrL69g+vTpGVVlDcPAtu288pirfM7PgeRtpGt6f/l+50fbHxj93OSTvwNJLyIiIiKlL2tA6/f7uf6/buDa713Db+/+Dbt27aJxxw6W3nsPX77yinS6cDhMd3cX3d1d/OH3D9Pe3s6Co47CHwhw/X/dwHeu/hYPP/Qg0UiErVu2cOnFn2D69HouGyVYgswOaHbt3Mnl//gpvvvd73HEnDnpz+zu7iIcCo2a39HWN02TKz5/OW1trdz2s58TiaT2a6A3YZfLxaWXXcbNN/2Avr5e1q19mT/8/vf842c+m85vNBpNrdPfTywWo7u7i2g0CqQC0WUP3EdTUxO7d+/m17/6JU8/9SQf/NC5Wfc91+M3+BiFQn389H9uZdvWrezZs4fljz7CAw/czz+c/1EAZs6aRXV1Db/85Z309/eza9cuHnpoGcefsDDjs/+6Zg3Nzc187GNDeze+/X9/xp8eW57zMTkQ+ewTwLq1L9Pe3s6uXbu46YffZ8uWzXzu81/Ief3B+wRw+ee/wE9vu5XOzk7a2tr4xR238+Hzsre5HTD4e9Dd3UUkHM57X3I5P6PlbfC+jHZN7y+X7/xYnptc8ncw+yMiIiIik8Oww/Z87vNf4Od33Mlv776LE084jneffiqPPvJHvnjll9Jp/mVve8g5h8/iB/99I7ff+Qve8Y7j0+vf+j+38ZMf/4iZh03jQx84m8Nnz+bRPz2O1+sdNWODO6D5/e8for29ne98+1sZ7S8bZtRzxRc+N2p+R1u/adcuHn7oQV5avZr5c2enl/3qF3em8/O9/7iWyspKjpwzm09ddinX/9cNnLBwUXr5j2++iYYZ9dz9m7u453e/pWFGPT/8/n8DYNkWv/rlL3jniQs5ev5c7vj5//Lr3/yWk9/5zmH3P5fjN/gYGRg8/fRTnHnGaRw1bw7X/cf3+Mkt/8PixWcB4PV6ue+BB3n0kT8y67BpvPu0U5gzZy7f+49rMz536b2/4/zzP5q1/e5TTz3JK+v29So72jE5EPnsE8CTK1Zw4gnv4MQTjmP1iy/ypxVPUV1dk/P6++/T1//13znyyHkcf+zRnHHqO3nv+87m6//67yPm+V/2axf8b//6L3nvSy7nZ7S8Dd6XXK7p/Y32nR/Lc5NL/g52f0RERESk9Bm94f5DU59SRERERERE5BAatoRWREREREREpJApoBUREREREZGipIBWREREREREipICWhERERERESlKCmhFRERERESkKCmgFRERERERkaKkgFZERERERESKkgJaERERERERKUoKaEVERERERKQoubLNrAj6xjsfIiIiIiIiIsPqDfcPmZc1oAWwbfuQZkby19LSQn19/URnQwqErofJQ+e69OicymC6HiYnnXcpxGtgyZIlLFu2bKKzkZVhGFnnq8qxiIiIiIiIFCUFtCIiIiIiIlKUFNCKiIiIiIhIUVJAKyIiIiIiIkVJAa2IiIiIiIgUJQW0IiIiIiIiUpQU0IqIiIiIiEhRGnYc2tFEo1H+/ve/s3v3bpLJJNOnT+f444/H7/ePZf4OicbGRlatWpX+PxAI4HK5OPzww1mwYAFer3dMPieXY7R/XgzDoKqqimnTprFw4UKcTuew2+/p6eH111+no6MDn8/H/PnzmT17dnqMpmQyyQMPPJBTXk866SSOOuqoA9xTERERERGR8Zd3QGtZFg8//DCPPvoosVgsY5nf7+f888/nwgsvHLMMHgrNzc088sgjeL1eXC4XsViMZDIJpPbh/e9/P5dccglut/uAtp/PMdo/L5ZlEY1GAZgyZQrf+MY3mD17dsY2TNPknnvuYcWKFZimmbFs3rx5XHXVVdTX12OaJv/3f/+XsXxgX4PBYMb8qVOnKqAVEREREZGikndA+/Of/5yVK1eyaNEiLrroIo488kgMw6C5uZlnnnmGxx9/vOAD2gFf+tKXOOOMMwCIx+Ns27aNP/7xjyxfvpzGxkauvvrqEUtIh3Mgx2hwXmzbZvXq1dx2223ce++9fPe7381Ie9ttt/Hiiy9y+umnc/HFF1NfX09/fz9/+ctfuOeee7jmmmu4+eabqamp4a677spY99Zbb+WFF17gzjvvPOCAXUREREREpBDkFdCuW7eOlStXcuqpp/L1r389XbUV4LDDDuPTn/40733ve4es19jYyGuvvYZpmkyfPp2TTjoJl2vfR7/55pusW7eOiy66iD179vDKK68QCoW49NJLM5a1t7ezbt06PB4PRx11FIcffvhB7Homj8fD0UcfzVFHHcX//u//snLlSp577jnOPvvsvLZzoMdoMMMwOP3001m+fDk7d+7MWPbKK6/w4osv8q53vYuvfe1r6e37fD4+8IEPUFtbyw9/+EN+97vf8bWvfS2vvIuIiIiIiBSTvALaZ555BsMwuOyyyzICtcFmzpyZ8f9dd93FihUrcLlc+P1+ent7mTFjBtdccw21tbUAbN26lUceeQSHw8FTTz1FQ0MDkUiESy+9NL3M7Xbz5JNPcuSRR9Le3s6vf/1rrrzySt73vvcd4K5nZxgGl1xyCX/5y19YuXJl3gHtgRyjbHp7e9m9ezdz5szJmP/UU09hGAaf/OQns27/pJNOYsGCBaxevZrPfe5zlJeX55V/ERERERGRYpFXQLtp0yamTZvGtGnTckq/atUqnnjiCc466yyuuOIK3G43L7/8Mrfeeis//elPufbaazPSv/TSS/z4xz+mpqZmyLbWrl3LT37yEyoqKrAsi5tvvpn77ruPd7/73Xg8nnx2Y1S1tbXMnDmTbdu2Ydv2sIFpNvkeowGPP/44f/3rX4FUG9wNGzYwffp0Pv/5z2ek27x5MxUVFdTX1w+7rQULFrBp0ya2bt3KokWL8sqHiIiIiIhIsch52B7TNOnr60uXquZixYoVVFVVpYNZgJNPPpkPfOADvPHGGzQ2Nmakv+iii7IGswBLliyhoqIilWmHg/e+97309PTQ1NSUc37yUVNTQyKRSHfQlIsDOUYDenp6aGtro62tja1btxKNRvH7/RnBtGmahEIhpk6dOuK2BpZ3d3fnnQ8REREREZFiccDD9ozGtm22b9/Ou971riGdDy1cuJDly5ezdetWGhoa0vP3r1472OB0ANXV1QB0dHRwxBFHjGHOM+VTOnswLr300nSnUJDq/fiGG27gxhtv5Cc/+Um6c6pcSozHK88iIiIiIiITKecSWqfTSXl5OR0dHTmlj8VimKZJZWXlkGVVVVUAhMPhjPkjtff0+XwZ/zscqawPDLcz1jo7O/F4PEM+dyT5HqORHHbYYZx77rm0trby2muvZWy/ra1txHV3794N7DvOIiIiIiIipSjngBZSbTMHqsWOZmBc1Z6eniHLBqrClpWVZcwvlJLF9vZ2du3axdy5c/POUz7HaDQD1a8HAlSA+fPn09vbS0tLy7Drbdy4EYfDwZFHHnnQeRARERERESlUeQW0Z599NrZtc++992LbdtY0u3btAlLB6RFHHMGGDRtIJBIZadavXw9QkAGXbdssXboU27Y566yz8l4/n2M0moF0gUAgPe8DH/hARh73t3btWjZt2sRpp52mHo5FRERERKSk5RXQnnjiiSxevJiXXnqJm266icbGxnRQtXv3bh544IGMnos/9KEP0d3dzS9+8Yt0UPvyyy/z1FNPceyxxzJr1qwx3JWUq6++mjvvvDPv9eLxOG+++SY/+MEPeP7551m0aBHvec978t52vscom0QiwauvvsqKFSvw+/0sXLgwvWzRokWcfvrprFmzhp/+9Kfs2bMHSFXxXrlyJbfeeivl5eV8+tOfzvsYiIiIiIiIFJO8O4X68pe/zNSpU3n00Uf593//94xlfr+f888/P/3/mWeeydatW1mxYgUvvPBCxji0V1111cHnfj+WZbF9+/YhVZmHc+utt3LrrbdmzBvYh0suuSTdEVO+287nGI2Ul7KyMr761a8OKWn9yle+QnV1NStWrGDVqlX4fD5isRi2bTNv3jyuuuqqYXuLFhERERERKRV5B7QOh4NPfOITfOQjH+Hvf/87u3fvJplMUl9fz/HHHz+kE6XLL7+cs88+m9deew3TNJk+fTonnXQSLte+jz766KO57LLL8Hq9Qz5vuGW1tbVcdtllGb0fv/322wAsXrx4xH1oaGjgsssuy5g3MLbrEUcckTUfuW4b8jtG2fLicrmYPn06xxxzDH6/f8j2nU4nn/nMZ/jYxz7G66+/TkdHBz6fj/nz5zN79uwR2/2eccYZzJ49O92ploiIiIiISLEyesP9QxpiVgR9w7b/LGTLly/nueee40c/+tGYdzB1KLedq5aWFurr6yfks6Xw6HqYPHSuS4/OqQym62Fy0nmXQrwGlixZwrJlyyY6G1kZhkFvuH/I/JIqpps5cyZXXHHFIQk4D+W2RUREREREJH95VzkuZIsWLSrKbYuIiIiIiEj+SqqEVkRERERERCYPBbQiIiIiIiJSlBTQioiIiIiISFFSQCsiIiIiIiJFSQGtiIiIiIiIFCUFtCIiIiIiIlKUFNCKiIiIiIhIUVJAKyIiIiIiIkVJAa2IiIiIiIgUJQW0IiIiIiIiUpQU0IqIiIiIFJmkBVevBnuiMyIywRTQioiIiIgUmbYo/HAdhBMTnRORiaWAVkRERESkyDSHU3/7FNDKJOea6AyIiIiIiEh+0gFtHOoDE5sXmVxWr15NKBTinHPOAeDhhx+mv78fAJfLxcUXXwyAZVmsWbOGUCjEySefTHV19ZBt5ZJmNCqhFREREREpMi17A9re+MTmQyaXtrY2li5dyqpVq9LzVqxYwZw5c5gzZw5HHHFEev4dd9zB+vXrsSyL66+/nlAoNGR7uaQZjUpoRURERESKTEsk9VdVjmU83X333VxwwQU8++yz6XmGYXDaaadlpOvu7mb9+vXcfvvtGIZBa2srq1at4txzz80rTS5UQisiIiIiUmR29lpAqsqxyHh46aWXmDFjBjNnzsyYb9s2K1eu5PnnnycajQLQ1NREQ0MDhmEAMGfOHBobGzPWyyVNLhTQioiIiIgUmaaQTcBpEVIJrYyDaDTK8uXLufDCC4csO+OMM+ju7mbdunV861vfIhKJEAqF8Pv96TSBQGBIdeJc0uRi2CrHLS0teW9MDj2dFxlM18PkoXNdenROZTBdD5PTwZz3xt4a6p1xdu6xaCmPjGGuZDwV0ne/vr4egCVLlqTnLVu2DICnn36aQCDAk08+SXt7Ox0dHaxcuZLFixfz2c9+Np3+tttuY82aNUydOjVdWgsQiUQoKyvL+LyysrJR0+Ri2IB2YIekcLS0tOi8SJquh8lD57r06JzKYLoeJqeDPe/tcYtjfWEcgRrq6yvHMGcyXgr1uz8QxA527LHHEgikutMOh8M4nc6M0tUBLpeLZDLJjBkzaGxsxLZtDMNg+/btNDQ0ZKTNJU0u1CmUiIiIiEgRSVrQkzCYGoipDa2Mi7lz5zJ37lwAtmzZwsaNGznllFPYsWMHzzzzDDNnzmTnzp28/vrrfPKTn6SyspKFCxdyyy230NDQwLp167jxxhsB+OY3v8k111xDVVXVsGnyoYBWRERERKSItEWhym0RdJr0xGzAmOgsySRSV1eXHoN22rRpHHnkkXR1ddHQ0MAll1xCMBgE4Morr0yPMXvdddelqxMvXrwYr9c7Ypp8KKAVERERESkizWGodSfxGya9cQW0Mr6qq6s588wzAfD5fLznPe/Jms7hcAwZzgfgvPPOGzVNPtTLsYiIiIhIEWkOQ7Ujgc9h0RuzJzo7IhNKAa2IiIiISBFpCUOlM47fYdKrYXtkklNAKyIiIiJSRFoiUOGI4Xda6hRKJj0FtCIiIiIiRWRnr5WqcmyY9KmEViY5BbQiIiIiIkWkKWRT7Urgd1iEEuoQSiY3BbQiIiIiIkWkOcLegNYklJzo3IhMLAW0IiIiIiJFpDViUOVK9XIcVgmtTHIKaEVEREREikTSgp6EQaUziduwMG1IWBOdK5GJo4BWRERERKRItEWhym3hMADDIOC0CaljKJnEFNCKiIiIiBSJ5jDUuvc1nA24NHSPTG4KaEVEREREikRzGKqc+4pk/Q5LQ/fIpKaAVkRERESkSLSEocq5r0hWAa1MdgpoRURERESKREsEKoxY+n+/Q1WOZXJTQCsiIiIiUiQaey2qnPva0PoMUyW0MqkpoBURERERKRLNIZtq174I1ucwVUIrk5oCWhERERGRItEcgRp3AgzAUAmtiAJaEREREZEi0RoxqBpUQus1kiqhlUnNNdEZEBERERGR0SUt6EkYVDhNbAwAPIY6hZLJTSW0IiIiIiJFoCkMNW4LB3Z6nt9h0h2zR1hLpLQpoBURERERKQK7QlDnyWww63dY9MYV0MrkpYBWRERERKQI7ApBjTOzfrHfYdKrElqZxNSGVkRERESkCOwMQZUzxt7mswD4HJZ6OZZJTSW0IiIiIiJFoLHPpnr/ElqnOoWSyU0BrYiIiIhIEdjRa1Hr2q8NrcahlUlOAa2IiIiISBHYGYJad2b06nNYhJLGMGuIlD4FtCIiIiIiRaA5bAztFMppEk4ooJXJSwGtiIiIiEiBS1jQGTeodicz5vsMi7BKaGUSU0ArIiIiIlLgmsNQ47YwABsjPTkMcBo2/eZE51BkYiigFREREREpcLtCUOdJpIbs2W8KuGz1dCyTlgJaEREREZECtysENa7s3RkHNBatTGIKaEVERERECtzOEFQ5YlmX+V0ai1YmLwW0IiIiIiIFrjFkU+3KHrX6DZXQyuSlgFZEREREpMDt6LGocWaPWv1OUyW0MmkpoBURERERKXA7Q1DryR61elVCK5OYAloRERERkQLXHDaocWfv5djnGL6E9sGt45dHkYmggFZEREREpIAlLeiMG1Q5k1mXew0zawntq+3w2WfAsg9xBmVSWb16NU8//fSo8y3LSs/r6urKuq1c0oxGAa2IiIiISAFrDkO1x8JpZI9MvSSHBLR9CbjgcYtoErqzd44skre2tjaWLl3KqlWrRp1/xx13sH79eizL4vrrrycUCg3ZXi5pRqOAVkRERESkgO0MQZ07gY2RdfI6LHpj+4JdG7hkhcVsdy/1/iRdCmhljNx9991ccMEFo87v7u5m/fr1fOlLX+KDH/wgixYtGhIE55ImFwpoRUREREQK2K4Q1LqG7/XJ77Doie8LaG97FTZ2JPjs1J2UOS0FtDImXnrpJWbMmMHMmTNHnd/U1ERDQwOGYQAwZ84cGhsbM9bLJU0uFNCKiIiIiBSwXWGodA4/Lo/PadK7N2jdE4XvrbG5ctoO3IZN0GkqoJWDFo1GWb58ORdeeGFO80OhEH6/P/1/IBAYUp04lzS5cA23oKWlJe+NyaGn8yKD6XqYPHSuS4/OqQym62FyyvW8b2itIJDspa+vL3uCfjd7EjFaWrr58YYyTvRFqI7voS8OHrOf7a39tLj6xzDnMlYK6btfX18PwJIlS9Lzli1bBsDTTz9NIBDgySefpL29nY6ODlauXElPT0/W+XV1dUSj0fR2IpEIZWVlGZ9XVlY2appcDBvQDuyQFI6WlhadF0nT9VCcTBucRn7r6FyXHp1TGUzXw+SUz3nvWGsyu8xBeUV51uXVLi+xqIcp0+q59wmLf6lvpdyXSlsRNSBQhS6xwq8TAicAACAASURBVFOo3/2BIHawY489lkAgAEA4HMbpdOL3+5k5c2bW+TNmzKCxsRHbtjEMg+3bt9PQ0JCxzVzS5GLYgFZERMbeU41w7uETnQsRESkmjSE4qWKENrSGSSgBD26Daa5+DvftK/UKOBKqciwHbe7cucydOxeALVu2sHHjRk455ZT0smzzFy5cyC233EJDQwPr1q3jxhtvBOCb3/wm11xzDVVVVcOmyYfa0IqIjKN7Nk90DkREpNg0hw1qRugUyue06Isb3PqKxXsr92Qs8xsmnaptLGOorq6Oc845Z9T5V155JaeeeioVFRVcd9116erEixcvxuv1jpgmHyqhFREZJ0kL/rgdwgkIuic6NyIiUgwSFnTFDapcyWHT+B0WOyMOwgmTr8zpzVgWdJp0RC1UjiVjpbq6mjPPPHPU+Q6Hg9NOO21IuvPOO2/UNPnQlS0iMk52RyGShGebJjonIiJSLN7uhSleE6dhD5vG5zBJWPD+qj1D0pU5TTqiw68rUuwU0IqIjJPWSOrv0zv1YCEiIrnZ3gvTPAnAGHbyOWy8DovFVV1DlgU0bI+UOAW0IiLjpCUCtZ4kT+xQQCsiIrnZ1gtT3P0jxbMYBpxV3UW5KzlkmcahlVKngFZEZJy0hGFheYj2KDSFJzo3IiJSDLZ02dQ6Y9gw4nRe7Z6s84NOk+54nuPFiRQRBbQiIuOkOQwVzgTHlYV5qnGicyMiIsVgc5fFNO/oRax17uy9IAedJj0KaKWEKaAVERknTSGLKleCY/09/Olta6KzIyIiE+S5PDoH3NprMM0TP+DPCjgtQkkDU61dpEQpoBURGSdNIZsqV4J3lIX48y4DSw8XIiKT0q/ezC2dDTSGDKa6DzygdWATdFn0qB2tlCgFtCIih8Cm7qHzWsNQ6UpS7UpQ6U6yvn388yUiIhMrYcHvt0EkOXo14NYIBJw2PsfB1eopc1rqGEpKlgJaEZFD4P+tHzqvNWpQ7UoCcFyglyd2jHOmRERkwu0KpcYkf2GPZ9S0W7uh3nvgpbMDyl0KaKV0KaAVERljfQm4d3PqLfwAG2jvN6jcO6TCMYE+ntxhTlgeRURkYjSGUn//sts7atrtvTDFEx9xyJ5cpoBLQ/dI6VJAKyIyxp7eCeEEvN27b15XP3icNp691caODob52x4HSfUNJSIyqTT2wSxfnGdb3aOm3d4Ltc7+g/7MoEMBrZQuBbQiImPsD1stDAO29Oyb1xqBGrfJwOtyr8Om3GXREpmoXIqIyER4uw9OLO+lI+YYdUzyjZ0WUz1xDraI1u9IKqCVkqWAVkRkDJk2/GmHwSkVvWwe1DFUcxiqPcmMtFM8SXaGxjmDIiIyobb3WExxxznW38OKUfpS2NptM/0ghuwZEFBAKyVMAa2IyBh6qRXqPAkWBMJs6to3Lk9rBCodCWxITzXuBLsU0IqITCpv90CtJ848TxdP7Bi53clbfQ6meuIZ944DmfwOk86Dr7ksUpAU0IqIjKFH3rJ5R6CHaZ44m7v2Pai0RKDcmfmWvdIRUwmtiMgksyMEde4Ex/h7RhyTvCcOMRMqXMnsCfIQdJh0RNVpg5QmBbQiImPoke02i8p7me6JsbVn3xiDTSGbSmfmQ0mVK0Fj3zBPMiIiUnJsoCViUOdOUOmMU+VOsnZP9rTbe6DelxiTzw06TTpUQislSgGtiMgY2doDXf02RwSiTPEmaIsaxPeOzNMUsqlyJzP66ajxJNjRq4BWRGSy2B0Bv9PG47TAgGODvTzVmD3ttl6Y6k0c9JA9GBB0mXT1634jpUkBrYjIGHmiEd5RFsIAnIZNnc9kR19qWUvYptKV+aa9xp1gl0poRUQmjcZQqkPAAUcHQsOOSb69Z2yG7IFUCa06hZJSpYBWRCRPfQlYuhk+8phF1Z02H3nMYulmWLbZ4oSyfWP1TPfE00P3tEaNVAntILWuBE0RAxERmRwa+1IdQg04OhjmlXYHfVlqFm/utpjiGZsoNOg06Y7rfiOlSQGtiEgewgk47Nc2t60NMdtq5sa5m5htNXPb2hCv7IHjyvb18jTFHWPr3oB2d8Sgar+OParcSTpiBkn10yEiMins6IOaQR0Eeh0Wx1WEeeztoWm3dNtMG4MheyAV0PYooJUS5ZroDIiIFJMXW2F2IMZXZrydnnd6VTenV3UTr3fgceyLTqe4+tnYaRNNGsTt1APFYE7Dpspt0RJxMqtsvPZAREQmylu9NtWuzFLXk4LdLN0U4NJ5jv3SGnysYmwC2oDTIpRM9ajsUFwrJUYltCIieXiuCeb5Q2TrdcPjsDP+n+ZNsLnLoiUCtR4r6zp1nqTGohURmSTe6rWo8yQZfB84saKPvzQbGdWO2yLQGTOoc2emPdDJAQScNt1qRyslSAGtiEgentphcXQwlNMzRL03xpYeg5YwVO/Xw/HAVOtJaCxaEZFJ4u0egymeeMZ9wOe0OK48zCPb96W78WWbc2o7cTrsMenlGAMq3OoYSkqTAloRkRz1JWBDt8G8YAQbRp3qPKmhe3b0pdrLZktT6YgroBURmSR2RQxqPIkh94ITy7pZujnVZKUpDPdssvlQ3Z6c7jW5TkGXpYBWSpICWhGRHL3YAnODMdxGbkPtOA2bKV6T1a1Q7sjeDqrKFadRQ/eIiJS8vgTELSh3Dh2m58SKPl5shZ44/HCtzeLqLsqypDsYZRq6R0qUAloRkRw922Qzz9eX1zrTvXH+0gzljixjMgA1niQ7ehXQioiUusY+mOpJZl3mcVgcWxbhjr/vK50dawGHAlopTQpoRURy9OedFvMD4bzWqXXHeKMTKt3ZH2Jq3Al2qYRWRKTkNfZBnTf7vQBgYVk316yBMw5B6SyATwGtlCgFtCIig7zekX1+OAFvdDmYH4zmtb2p7himDVXuYUpoXQmaIhpDQUSk1O3ogxrX8BHliRV9+BwmH65tPySfH3AkFdBKSVJAKyKy16vt8J7fkzF0woAXW2FOIJYxzmwupnlTbWerXNnfyle5k3TEHCTz26yIiBSZHSGoGqY/BQCfw+Krh++kYpj7xcHyO5J09h+STYtMKAW0IiKkgtgLHrcw7CSPvT10+bNNNkcGchuuZ/A03Zt6HV7lyT5sj9NhU+U2aYkc4h0UEZEJta3bos6bGPGecXRZeMyG6dl/CjotOqJ6eyqlRwGtiAjwhWdsZnhCXFrfytJNQ2/4z+y0OCqQ//g6de4EbsOmwjV8e6g6b5JdGrpHRKSk7ei1qfUMX0J7qAWdJh0qoZUSpIBWRCa9O96A1c1JPnNYMydWhvhLs5FR7bgtAm92OZgf7CffV+IuBxwRiO79sc2epsadUEArIlLidoYM6txJDlkR7ChT0GXRqTa0UoIU0IrIpJa04OvP23y5YSc+h4XPYXFMeSSj2vEP1tqcVduVd/vZAQuCI9cnrnTG2amAVkSk5PQlYOlm+MhjFl0xg+pherwfD0GnSXe/etWX0qOAVkQmtT39EHDazPL1YwM2sKisO13tuC0Cd2+y+VBte3p5vtOCYGTE5ZWuBI0aukdEpKTYwNRfwW1rwzTYLdx27CYchn3A95KDnQJOk+64etWX0uOa6AyIiEyk1jBUuzPbt55Y2ce9Gw+jL5EqnT2jqvugep2cVzZyCW2tO8GOPptUtTARESkFCRNM2+afZ+2Y6KwAe0toFdBKCVJAKyKTWmsEKt3JjFjS57Q4piLCrzcEuXuTzQ3z2g8q1gw4R66qXONJsrpTJbQiIqUkboF7oAlrNiMtOwQCbpNw0kCvT+VgrV69mlAoxDnnnINt26xbt45du3bh8Xh45zvfSV1dHQCWZbFmzRpCoRAnn3wy1dXVQ7aVS5rRqMqxiExqrRGocA0deHZRWTffeBHOqD640tlc1LgTNEX0eCEiUkriJrichfOy0gF4nTaRLGOti+Sqra2NpUuXsmrVKgBs22bt2rV4PB6i0Sjf/va32b17NwB33HEH69evx7Isrr/+ekKhoR2G5JJmNCqhFZFJrTUCZY6hd/cTK/vwNZmcW9d+yPNQ5U7S3u/AtMGpuFZEpCSkS2gLiM9hE04aBN0TnRMpVnfffTcXXHABzz77LAAOh4MvfvGL6eU7d+5ky5YteDwe1q9fz+23345hGLS2trJq1SrOPffcdNru7u5R0+RCAa2ITGrNETtrCa3PYfHVI3Ye8tJZAKdh43dZ9MQc1PgO+ceJiMg4SFjgMgqnhBbA57QJJwD/ROdEitFLL73EjBkzmDlz5pBljz76KOFwmN7eXk444QR27NhBQ0MDhpF6qzNnzhw2bNiQsU5TU9OoaXKhKsciMqk19dlUDRO0HjXKcDtjqVzjA4qIlJS4CS5HgQW0DovwxI0cJEUsGo2yfPlyLrzwwqzL/X4/lmURi8WwLItQKITfv+/NSSAQGFKdOJc0uRi2hLalpSXvjcmhp/Mig+l6OHiN3dXMDvTR1zexA8H6SbClqZvgMI2bdK5Lj86pDKbrofQ09bkwrIoR7i/GuN97XHaCHS091MbUkLZQFNJ3v76+HoAlS5ak5y1btgyAp59+mkAgwJNPPkl7ezsdHR2sXLmSxYsXA3DOOecAsHTpUv7v//6PBQsWEI1G09uJRCKUlZVlfF5ZWdmoaXIxbEA7sENSOFpaWnReJO1QXg89caj0HJJNF5yupMX0cg/lvvIJzUeFD5zldWQ7pfrulx6dUxlM10Np2uMBrytBeXn2+0tfX9+wyw6VYIcDf2X2e42Mv0L97g8EsYMde+yxBAIBAMLhME6nM6N0dYBlWTgcDmbMmEFjYyO2bWMYBtu3b6ehoSEjbS5pcqE2tCIyxKpm+Mjsic7F+Njdb1DlSU74GAZBh0Vn/8TmQURExk7M3NuGtkCG7QHwqsqxHKC5c+cyd+5cALZs2cLGjRs55ZRT2Lp1K3/+85+ZPXs2bW1tvPDCC9x4441UVVWxcOFCbrnlFhoaGli3bh033ngjAN/85je55pprRkyTD7WhFZEhVhVO7ZdDKpKEpDX6OLHjwe9Mqg2tiEgJKcROoTwOK9UplMhBqKurS1cxbmho4LjjjiMajTJ16lRuuukmamtrAbjyyis59dRTqaio4LrrrktXJ168eDFer3fENPlQCa2IDPHCJAlo2yJQ7bYohMcNn5Gke5SA9m+74Z1Txyc/IiJycOImOB32sPcYe+80nhTQyliorq7mzDPPBMDj8XD66adnTedwODjttNOGzD/vvPNGTZMPldCKSIakBS/vTr1ZLnWtEVLVjQtAwGnSHh1+uWnD2Y/A85PkZYOISLErxBJaN6aqHEvJUUArIhlaI6l2Pzv6Jjonh15rhHEZZzYXQZdJR//wbxG6YhBL2nz8T5aCWhGRIhC3wFkQdYD2cauEVkqQAloRydAUTv3d1jOx+RgPLRGodBXGnb3MZdIxQqdQnf0w1Wfy1dk7uPBxi2d2jV/eREQkf4U4Dq3XYREqjNueyJhRQCsiGVr2BrTbeyc2H+NhdwSCzuS+niYncAq6zBF7Oe6KQdBlMTvYzxUNO/nY4zZmYT0niYjIIANtaCf6/jJ48joseuO6eUhpUUArIhmawqkfhi3dpX/D2xWyqCyUKsdOa8ROoTr7ocxpArCgLILTsEcs0RURkYlViFWOUyW0hZUnkYOlgFZEMuwKQ0Ogn01dpX/Daw4PdAo18a/Ng06Lrvjwee3oT3UcNZC+ym2xe4ROpEREZGLFB8ahLYB7zMDkddqERrjXiBQjBbQikmFnr8WCssgkakNrTnQ2gFSV4+6YMezyrhgEnPtKkyvcJnsU0IqIFKy4Bc4C6+XYa1iECqNiksiYUUArIhl2hmFBWZQdIaPAKkqNvd1RqHQXxp3d57BIWgaxYeLrzhj4jX15LXcm2R0Zp8yJiEjeEhY4CuxO6nOqUygpPQpoRSRDSxjqfXH8TpvWEg6YbKA9alBVIAEtQLnbomuYdrTtUZuAa9+wPmXOJHvUhlZEpGDtq3JcOLwOW8P2SMlRQCsiGVojBpXuJPX+RElXO+7qB6/TxmnY2FAQU7nLGran4/aoTdBpptMGnAlVORYRKWBxCxxYE35vGTx5nBYRBbRSYhTQikhaOJGqIhV0mUzxxks6oG2NQI3Hmuj+OTKmMrc5bAltRxSCbjOdttxt0hourDf/IiKyT9wEh1F4w/aEC6diksiYyDmgVUmASOlriUCtN9WIs9oV560SHou2rYDazw4IOIevctwVh6BzXwPbcqdJW0QBrYhIoUpY4HIU1u+0x2HTbw7fAaFIMco5oL35lUOZDREpBE1hqPakgqYpnjibuqxR1iherRGoKLiAdvgS2q5YaqzaAeWupIbtEREpYP0muAqsUyiv0yJSWLc+kYOWU0C7Jwo/ex3MwvpOisgYaw5DlSvVuGaqN86WEq9yXO4srLt6wJkctg1td8ygbNAQQxUek/YcO4WKm/Ct1RTYY5WISGmLW3ZBDtvTb5b+KAYyueQU0P7sdZtIEjrUo6ZISdsVgoq9Ae00b4K3eku3WlJz2KbcWVg9Y/iNJJ1ZSmhtoCduZFQ5rnAl2RPN7fy81Qc3rUM9W4qIjKN4svCqHBtGqkNEdQwlpWTUgDZpwR1v2PidNu2q3iZS0ppCNhWuJGBQ4TaJmtBXoje9lpBNhdtkwnvoGDT5XRYd/UMffkIJA7fTxuUgnTbotOlLGjnVnNnaM7CdnA+PiIgcpJhl4zRgou8t+08+h62OoaSkjBrQPrgNpnrizC2Pa8xDkRLX2GdT40mAkXqLW+9LlmxPx01hUmPQTvyzRXoqc5l0RIdGqN0JBxXuzB6ZnQ6bcqeV04vGzd2pvwpoRUTGT7qEtgDuL4Mnn1Nj0UppGTWg/X+vWJxV20GZy1RPxyIlbtdAkLfXVF/pjkXbFim8Xo6DTitru9juuIMy19AOuio9Vk4vGjd1poJkBbQiIuMnblFwbWgBfE4N3SOlZcSA9pU9qRKbhVVhypxJVTkWKXGtYaj27LvL1bhibC/RoXv29BtUus3RE46jgCt7L8c9CQdlzqF5rXDn9qJxc4+FgdrQioiMp7jJ3qYihUUltFJqXCMtvOVVm8V1XTgMG78joSrHIiXMBnZHDSrdyXTvh7XeOFu6bVL1lEpHzITeOJQN2tdCEHSadGcJaLtiBgGXNSSvZa4ke6LeUbe7rcdgmi9JKDHiT76IiIyhmAVO7GHvMzYT0/u8x2EpoJWSMux7o2gSHt9h8566VOOrcpdJa6SQHv1EZCx19oPHaeMZ1CPjVE+Czd2l973f2AUzA8ncB+IeJwGXRXd86MuD7oSDQJYhhlIB7cjbjJvQGjFoCMZV5VhEZBylSmgL7x7qVadQUmKGfZ7zu+Cx93dRvnfcwzKXye5w4X0pRWRsNIehzpvZTnOqN8H2EmxD+3oHzPBnKQqdYGUuk94sAW1PwoHPMfTpI+gYPaB9uw+m+EwCTlMBrYjIOEoUaBtaldBKqRmxgMLr3PclLHeZ7FaVY5GS1RSGanfmHa7Om2BPv0GkxN7kvtZhM91TeD9oLsPGadhDAs/OmEEgSxvaMpdJyygvGrf0wHRfAo/DUkArIjKO4lbqd73QeBymAlopKSPXuBvUxXeFO8meyLjkSUQmQFMIKj2Zw9g4HTZHlsd5vmWic3fgXmwdOm/tbptZwf4JHzoh21ThtujcL9bujBmUucwsaZOjNgXZ3A1TPDG8DrNkxxQWESlE6SrHBXBvGTzpBaeUmlGakO27+svdFp2FV0NPRMZIcwTKnQn2v/PNCYRZ2TyxeTsYv9wwdN6bXTDDP3RfC2Eqc1lDejrujBsEXPaQtOUua9Qqx5u7bGo9cdyGqpiJiIynVAktTPR9Zf/JZVglV/NKJrec+0Qpc5l0xQqtCxURGSs7++ys47IuKI/wTOPQMVALzRudQ+clLHhgS+ZwNV0xCCUMajyFGd0FswS0PfHsw/aUu82s49YOtqnbZpovgc9p0xMvvKpvIiKlKlmgbWi9KqGVEpNzhOpx2LgcNj3xQ5kdEZkojX12xhi0A+aVRXm90yj40r3Hdwydt6MPIkl4tmnfvNc64PBgHGP8spaXoMscUhumK+4g6Mo2Dm2SPdGR92RrD0zzxfE6LPoU0IqIjJu4mWq6U2i8DpveROHlS+RA5VXkWum2aB+lepuIFKfmMFRnKaH1OGxml8VZnaUtaiF5eufQeW/3pv4+1bjvxv33Dqj3Fm77Cb/TpGu/UtfehINglhLaoNOiL2lgDvNcEjehLWJQ50nic1r06YWkiMi4SdjgKqjRzlO8DouQXnBKCckroK1wm+wpvI5BRWQMtEYMqrKU0ALMC4YzSjkLTcKCVc2pv4O91Qezg3FWDApoX223me4r3B8yn2NoCW1vwknQPbTat9OwKXNZdAyzOwND9jgNO1VCW+Cl7CIipSRuGrgKsLWe12kR0gtOKSGjf80GtSMvd5ujdkAiIsUnZkJvYmgvxwPT/LIIz+ws3Ha0jX3Qb8L23sz527rhxOo+9kRTwxIBrG+3mRWITXSfHMNOAWcyI6DtNyEJ+JxW1vRV7uE7hkoN2ZM6pz7n0OGARETk0Elae6scF8C9ZfDkddiE1CmUlJBRA1p70BR0JhXQipSgV9vh8GACg8zv/MB0ZHlht6MdCGQ3dmXO39xtMdUb5x1VEVbsSO3Lm10GMwOxrPtZCFPAZdE+aCiezn4od5rDpi93m+we5nd5czfUefqx2ftGvkDPn4hIKUrsDWgn+r6y/6T7gZSavCpCBF0qoRUpRS/vgVn+4avhehw2c8rivFCg7WgHAtrN3UPnT/EmWFAW4vFGi7d7ocxl4XcWbmlz0GnS0T8ooI2lepkfToU7ye5hxgjf1GlT503VK/M6NGyPiMh4SlhGwbah1f1ASkl+Aa0zye5o4X0xReTg/K3NYqZ/5LdVc4KFOx7tW71Q40nyZmdmoNrYZ1DnTXBMRYTndhm83gEz/YXdcCjoyhzzu6sfAlk6hBoQcA4/dM/mHpup3tRTi89pEVYVMxGRcZO0C3PYHo/DJqr7gZSQvALacpdJ2zAlASJSvP7aBkcER+4oaUF5hKd2FGbJ5uYui+OrwmwYVOW4Nw4xK9WZXbUnSaXb5NdvQv0ogftEC7pMOgedio5+CDiGf/IIOhPDVjlOtaEdVEKbLNTBisbGCy0TnQMRkZSkBYaRmgqNqhxLqckhoN3XirzMZbI7UnhvmkTkwMVMeKvPYIY/wUi9SMwNxni90yBZgDHtW31wbEWEbT37nhze7oNpPpOB/C8oD/PY21DvizNmPWscginotOgeXEIbSw3lM1z6cpdFa3jo73LchD1Rg1pval2fE6IlHtD+6s2JzoGISErcArdhM9H3lGyT12ETNUv7fiCTiyufxOVukz1do6cTkeLxWgfMDCRx7R383bIsTNPEsiwsy8K27fRU7kyy/u1uZgb2VYE1DAOn04nL5cLpdOJ2u3G73Tidzpw+37LBcZD31R29Bp+dFSWSTJXMVnhS1ZDrvPteQR9dHmZFSyUzA4Vd5TjgsuiJ7zsgXTHwjVBCW+4yaY4MPDTts60XpvnNdHU3h2HjwKbfTD3MmKZJIpFITwPneOCcDzAMA4fDkT7HLpcrfY4LSdyEB7bAT98DgRzvbMlkklgsRjKZpD1iUu5Mpo8DpPYdyLi2vV4vLldet04RmYTiJrgLcMgeSPVyrCrHUkpGvisPvMzZq8Jt0lHYtfWkRFlWARYLjgHDMNIPzRPlb60WM7xhov1RTNPMCGb2V+dJ0BgyOMyXeT5M0yQezwwUHQ4HXq83PQ0X4D6zC86ZlX++B66JvgT0Wwbl7iSHBZJs7HRy8lTY1mNQ445h7+2QY355BJ/TYrp337xC5HcliVvQ3g91PuiIgc+Z3D9eTSt3m+wODZ3/ZhfU+xPp9UzTxO+02dHaSYUjPuJ53t9A8DuYw+HA5/Ph9/vxer05b+tQ2d4LkSS82ALvH+F6siyLSCRCOBzGNPe9mPnTzgAXzcr+hDc4HYDT6SQQCBAMBnE4CvSJdQS2bZNIJIjH4zn9tgaDwZxfUB1KpmnS1tY20dkYor6+fsJ/x6XwxC1wGfawv93AkOfs8eJxWvSbBkNfhYrkZvXq1YRCIc455xxs22bz5s1s3boVt9vNGWecQTAYBFL33DVr1hAKhTj55JOprq4esq1c0owm7xLajpgufRlfhfoQMxacTifTpk0b98+1bZtoNEo4HOa5twNMd/eSTI7+urbKHWNXJMeSV8siGo0Sjabegnk8HgKBAH6/P+Ph76438w9oB18TG3rcTPVUEA6FqHWEWfO2zUwryqvNFQTtEKHQvmjvtMp2+iN9+X3YODMMg9PrQvzs9TKufadBe8QmOEIJbYUn+3Bqb3TY1DnD9Pf3k0ymSh69DpPuaJLywMEH9AOBYSQSweVyEQwGCQQCE/ZgPzBk05+bsge0tm3T19dHOBzOGsw/utPHRbNy6yTCNE36+voIhUIEg0HKy8sLNqCxbZtkMkk8Hk8Hsbl81wcb6YWUyFizLIvW1rHrUj/bi+OBmkXZaqC4XK4xeVEVN8FdoF8bwwCv0yaSMAgWVmUbKQJtbW0sXbqU6upqzjnnHLZu3cr999/PSSedRHNzM9/+9re5+eab8Xq93HHHHQDMmTOH66+/nhtuuIGysrKM7eWSZjR5BbQ+p0XCMug3wVegX1IRGZ5t24TD4YzSqdd63PxDbW4P8hWuOE3RwAF9djweJx6P09PTQzAYJBgMksTJo2+nbvyeA/xN2RlxUuNONTqtcUd5K5z6EdwRdjLfG8tI+57aPQf2IePsPVO6uOPvZXz3JGjvtykboZfjcpdJR/++h7VYLEY0GmVds4dqZyijZNXrsIgcgna0yWSSnp4eQqEQFRUV+P3+Mf+M0WzpgVmBOH/e6YJTMx9GI5EIvb29w5ZG9psGz+/xkrTAn/JsswAAIABJREFUlcdzrG3bhEIhIpEIFRUVBAIH9t0YKwMlr4OngZcZIpPV4GYEg+1f82Iwh8OB2+3G4/Gkp3xfWiWswuzheIDPYRNOKqCV/N19991ccMEFPPvsswAceeSRXHvttenlO3bsYPPmzcyaNYv169dz++23YxgGra2trFq1inPPPTedtru7e9Q0ucgroDWASo9Fe9TBzPwCZxGZYNFolJ6enoyH+rhlsCPs4rAZubUlqHLFaAwf3Jd/IAgIh8O8GSkjnChnYzccX3tg22uMuKhypQLXKZ4Ym3srAdgZdnJaWWY16Fp3bMj6hejwYIxqd5w/vuWlsx+muYYvUStzpYbjaevshUQ0/ZC2pdfPh2oz99frsIiYh66KrGmadHV1EYlEqK6uHtfquBs6Lc6o6+XR5loiyVQ7Wtu26e3tJRwOj7ju691uYpbB7piTw/yZD7mdcQc1npGr5VqWRXd3N/F4nMrKynErrR0IWgdKXxW8iowNy7KIxWLEYqnfUMMw8Hg8+P1+fD5fTr9t6SrHBcrnslNj0Y7/+0cpYi+99BIzZsxg5syZ6XmD73mmadLe3k5NTQ1NTU00NDSkl8+ZM4cNGzZkbC+XNLkY8RtpZ5kq3eawQ0SISOFJJpPs2bOHrq6uISVUG3rcHOaL4TTsrN/3/acad5zG0NgEKbZts6Y1lZ+/7uo/4Afx7X0Oql0xbGCKp5+todQw9k1RN7WeWE77VYjTe6d1ctNai47+VC/Hw6UzDJvDg0lWN8XTwawNbA+7mebtz0jrc5qEEoc+2IrFYuzZs2dIu+pDaUMnNAT7mVMe5/mW1PXV2dk5ajALsLbTw/9n782DHLnuO8/vyxuJGyjU2Qe7m6cokZRskZI1FO01Kc9a2pFNOeT1bux4x8fK4Y2NmT92FRthOyRPhD0Kh+2RY+Udy2Nrxhdtay3RYZKyObRlUbzU4tXsZjf7Pqq7qwqFKtxHnu/tH1lAAYUEkImjCtWdn4gMsguJvPBevvd7v9/v+wOAlUZ3mMDzK4rna6jX68jn87tmVG5sbKBYLKJer7eEvQICAsYPYwy6rqNYLCKbzSKfz7eM3V4YthPxsddjSa/N8dCO/GgCbiMajQaeeeYZfOYzn+m5z9NPP427774bS0tLqFarHRFbqqp2pIEB8LSPF3p6aFdXV7G5WUGl0nlQhRg4v1LBgrU/PB23Gqurt1+hRdu2sbm5udeXMRE4jhtJ8GpQe9A0DZVKpedE99XVNDKc5WnSDwCKxXC9dgC53HhCd7+3IiPJa3jlShkfFXKIx+OecvXa28TFYhjHBMcLF6Y6lqs8zq4UIXMZmI0K9lupPUIIGGO4k6/ir0ozqNoCfiJloVLp/c5dlMp45YaBI9T5XbK6CIXMwGqU0T5f4WwDa4UKcqQ04btwyGaziMfjkCRp4ue6WJzFpxIFLAkCnj0XxqHazYETziavrIbAE4bz2RoO28WOz55dPoLHw/7a+/r6uidP7ajv81wutytGrGmau/IbDmKax4JxeOVvx/HdDUopNjY29voyPCEIAkKhkGuaxWpRBKERVCr9dRsGfT4pBJi4tlpEWt9vo+StxzT1/YWFBQDAZz/72dbfvv71rwMAXnjhBaiqiueffx4bGxvY3NzEiy++iMceewyAIxR14sQJ/Nqv/RoAIBKJtHRUAGfRd2durJd9vNDToF1YWMAakxA1Ol/SSQWwQyls3W/ALrK6utpqaLcTtm3vSyVRL4wiCjWoPZTLZUcIqI8C7YXlOA5HNxGOhAeejxACkXLIZSXMzc+DYDs3adhJ9bmTUTyS2sRlI4Fk0kIymfSUf9neJtaMEB5NEYSVMMIA5CzDZSxgVrE83de0QQhpvcx/eL6MbyynERJsRGPRnt+5U7dwppFAJuP8++y6jEXV6Lp/tUzAq3FkMrtnnBBCMDMzM9EyPyUD0CjDUkrB+3kb31lX8H+/L+b5+++9EcU9kQrqchqHD28boobN8L3XokjOzEEg/haewuEw4vF4z8/H9T7fDYM2nU5PhZL1tI4F41A5vl3HdzcopVMrstYLURQRj8c73nPXOEAWjL7v7kqlgmi09+eTRJUIQvGZYD6/x0xr328ase3cf//9La2IWq0Gnudbc7bTp0/jG9/4Br7whS+0xoulpSUsLy+DMQZCCC5fvoxDhw51HNPLPl7wXUxP5W1sBCHHAQFTTaFQ6Fjx6sU7RRGfmukWhGqqPvI8D47jwHGcY2gBkHmAj80h02Z3NmvXtufz7SzzspNm/u5PzRXwR9czfm8RgBM2taIJSEvbnrh5Wcd3svK+yZftx8czJTxzI4VQH1EoADga0fD3K9tJyBcqAjKi1rWfxFHUbee1TwiBIAituqpNZc92g4Exp15tUyVX1/W+QipuNEN/Z2dnJzZJPV8EllQLBMAdShVnigto2AQhfrCxV7AkVGwOj87qyLMZJBLb13ipBGg2sCHO4d6Iowo+qF03qdVqrZy7gICAWxvDMJDL5aCqais6w7ABnpveNAApCDkO8MmxY8dw7NgxAMCFCxdw9uxZPPzww8hms/it3/otfOITn8Dx48cBOMbvwsICHnroIXz5y1/GoUOH8NZbb+E3fuM3AACf//zn8au/+qtIJBI99/HDAIO2u0CWyltY754nBQQEDMG4vR6MMRSLRU/GrEkJrlZFLB7QAJCW6MWgkgWzio1rFa7DoG0aQqIotlbvbNtule1xMwLOlAQsKAYyko6qyaFscvBbeSyncZA5BpljaL6rZkQd38nG8f5IBfuxwp4giGhed1Sk+OHZ0pbYQe97mVdMlAwOGzqHGZniXJnHjNR9/xKhMIiEVMqpDezFwOR5vlVyCXDyYyuViq/8WNu2USqVkEgkPH/HD+eLwJxigFIGatRxUNXwxqaER2d7L2oQQhCLxfB6VsWdUR1p2ca1ynY7AoArZee/J/MEH5pVoaoqarVaK/phEMViEZIk3fYlb27WgKVdCpaIRCKIxbx75wP2L37K6zDGOtJ7dv57XDTz2VOpFAyb31JNn8JCtHAWOGtBtHHAkMzMzOCJJ54A4MwBn3zySQBopbA1y8N97nOfa9WY/eIXv9iKQHvsscdac+Be+/jBt4c2KtrI1joH/Vudog4k9j7a6raF53ksLi7u9WV4QtM05PN5T/s2Q5S84qUdlstlT8YsAFyt8ZiRTYgcIMsKBEHwZOCkZAvLVRE/ONt/P57nEYlEEIlEYJomKpUKNG17NexUUcKSXAMBcEDV8F5JwOEBx2w/9uLiIq6tAQuq0RGytVhheDnP4xMLZM9CudqxLMvzb8JxXNcix3+/VAQGLCISAtwRruPtgoQn5jWcrwj4cHT7S4IgOIsNMg9LCEHxrnPUhSw7xnC9XkepVPIc8lqv16Gq6kRyMc8VgbSkt4zsI6EKXtlQexq0hBCk02lIkoTv54CDah1J2cLxQud+VypO2Y0314H/9V6nb4TDYYiiiHw+P3BC3FRZHqZI/KRotgVRFMHzPAqFwuAvjchra8BPHZv4aQJuMyKRyEilsppGbTMKpb3c1Sih/KZpYn19HXV9ZqrL9sg8CwzagKFJJpN49NFHAQCZTAaf/vSnXffjOA4f/ehHu/7+yU9+cuA+fvCdjBIRbKzXp7eDToJnru71FQTsB0zT9Dw55DgOyWTSVwjm757o/3m9Xvcs7gQAF6siFkJGa4Lu9VoSooFrPjUsRFFEKpVCJpOBsmVNvZUXsKg44c5zUgNnK505ljkPNuCVMpCWO0fkuZBj1MzIez9SN73UXiCEIBQKdf0OcdFbTNgBpYa3Np1neLkqYF7RIUkSIpEIQqEQBEGAwlNUjPG8v1VVxezsLATB+7pouVwey7l3cnqTIiPprUiAY6EKXl53z9lt5vQ2DeuXVyiOhHUkRQsrO6LvL5WAe2Ia3lzvfGaSJCGdTnvqM41GY1fVnttp5jfFYjGk02ksLCxgdnYWyWQSkUhk14SeXp0evZOAgBaEkI4IlHg8jpmZGczPz2NmZgbRaNTX+60dxhjy5So45i9FYzcRYQchxwG3DL4N2qho33Yhx9+8vNdXEDDtUEo9l+sghCCZTPoaKCsm8HsnnTIAbpimiVLJu3Itz/NYsWOYD5m+8xoToomr5eGMoqZhm0qlcLIo4uCWQTsrNXC62BmW+VtvDz7epTKQFDuNhXnFMWoyyt6O1Iwxz8YsAM+1DXtxSKnh9byIisWhYXNYiEtdYcUKz1Aeo23F8zxSqZTnkNpmfvW4OVcEUty2Iv8RtYazZQkG7W7b7cItlAFv5wiORjQkJRubGgerzel6oUTxoWQV7xYIdrZ4URQ9h1Dvhoqpm/E6NzfXMl69hphPgtfW9uS0AQFD0Uy/iUajmJ2dRSaTGSoX3rABUKsVejltiEHIccAtxFAG7e0kCqXbwPPLgDn+VIuAW4hCoeBZLCcWi/nOnX3mClA2gNMu0cyMMRQKBc8hUpIkIZPJ4EyBYD7k37qZkS1cLo3m5SOigmt1EYejzkC/qDRwprRt4OcawP97CrAHnOZikXZ5YjOyCZEwpKS9nUQ0Gg3Pv0lTmGkUDodqeLckYVOcxYGwBc7FeJG58XlomwiCgFQq5dlY8mPke4EBuFImSIvbx5U4innFwHulzmcqy3JHiOK5IhARKWKiDY4wJCSK1TYv7eUScDiiQ+Uprro4l3uV69iJrusT8dJGo1Gk02nMz89PjfG6E90G3t5A14JAQMB+QRRFJJPJjggjLxgU4MGgadpE8nVHReIoqoFBG3CL0N+gJd1bVLSR16ZjoNwNzuSBhgXfIZYBtw/lctlzvctQKIRw2L86yl+cp4iKFO+4lGCsVCqeV4CbHlKO4/BeAVgIma79vN+Wks2R+8PJTUeVNqLKUEIKFpQGLlSk1qT3q6cZ6haQHxANcqkEzCid9yDwDHfHGo66pM97G9emGzpsanvaVxAFSLI08jkXkgrCAsMzVznHS+2yjyxQVCYwgRFF0XO7bs+jHgc3q46hrvCdz3tJruNUqTOkdqdY0PEscCSitb6Tli3caCu9fq1MkFFMHA4beKdHWcxYLObJeMyVutXER6VpvO5lKZvzxf6fn8k7Rq02nU6qgADPNMfPRCLhqc9ZjIAjFAwMDa0Bhr0bk1zHA56hbAZLTQG3BgN7JNuxhQWKikU6wrJuZU5sTWIuTyb1K2CfU6/XUa1WB+8IfyGK7VRM4OUVgv9uvog3c52Dj2mans/fDA/lOA4MwMUSwVzI6Orjg7aUbOFGdbRFrTfXgUOqBgZAEEWkozIUnuJ61Xm3/P4pIMQzbAywfa5WgBnF6rrG+5N13/c1rs0wTeiGt+dKOA6yoozlvCAERyM6/uwcMCNrrvvIHJvYinwkGvVk2FmW5bv0Tz/OFRjmXe53Qanh7fy2h1ZRlK5auK+tMRxUG63vJKVtg7ZiAhoFIqKNhZCGt3sYtO11+Prx7NXh6zVPKy+tAI/8jbPo24vmGFoPDNqAWwRVVTEzMzMwqsawHVE5BsCm1PO4sFubxFNU2wJHbpd5fcCtie9lXY4wJHeEZd3KvJljEDiGS97TEwNuEwzD8Jy32jQmhwkDfOYKcF+igbtjDbyZ7ZwQexXZaebtNnMdb1YBVWAI8f5HsKhoo2FjpNyb41mKA+q2tcrzPA5HTLxXEvD0ZSAtGzgSNfumN1gUyDU419DiD8T35gVl27ZnD2QvEahROKjWcbOGnqHkitA5gRknL64Qz+F448yjPbNhIe1Sc/dgqI4ThW0D1q0MwGurDEcj29+NiSaubxm0V8rAvGK3VLhfz/buK16808/cUMYebr2XvLQCPPn3FALsnsY+gNYiXD+jNyBgvyEIQoe4nBsmIx0qx4ZhTFXoscwxVNtSUP6fU3t4MQEBIzJUnNLOsKxbmTfXGe6LN3CheGutrAeMBqXUc94qIcSXcM5OnjpP8WCigoOq0SFOY5qm51DncDjcMfCeLQCL6nBGBQGQUWwsj/AOeH0dOBzuNELmQzrOlAT8zgmKj2cKiAh2Xw/tSg2Iy9S1LMKiuvuqsn5FoEKh0NhDRY9ulepZCLn/tjI/uZypr70HzwbtOD20pzcspKTuhrKoNHC1JsCg20qm7Rg2cL5EcCi83YfikonlitOerpS3wtkBHFINnHQJ92/SLIPTC4MSfDuroFy7NQzapjH7C3eu4KFUDcezvfdtKkQHHtqAWw2O4/qO7SYl4HaMT17H7N1A5iiqW/0y1wC+cDzQiwnYv3iYTXUH3reHZd3KMACnCwQfStVwLjBoA7ZgjCGfz3uelLerqvqlYgIvrRA8mKojLNAOcRqvJXp4nu+qx/peAZhVDAybfDMjW0Pn0VrUCXc+oJodx1xQDDx1nuFKieFDqTrCot23dM+NGpCW7KHvYZwbY0CjocFZ3xi8v6KEwPPC2K/jUNiAxDHMKpbr5zLHhirT8NcX+n9u2MA3LwE2560MzLi8FIwxnC0As1J3WxYIWsJQbiHBl8tARqGQOLS+k5JsXNsyaC+XgaTktNG0YqFsEBT6zEX7hR1frAho2AQXCnTfhx03LOBTzzH8wp2ruCuq41BYw8ur7r9ncwydDdmBhzbgloTjuJ4lvEyKrQXX7feSZdmwbYpxvO9H3drr0P7haYaKOTgnPiBgWhnKPRATrVZY1q3M1TKg8hR3hHVcDkKOA7YolUqeFUvD4fBIhd+dcGMNCudMGA9HHHEa27YHXsOlqpPfE3XJbTy9yTArD79SnJSGN2hX60BMdEL52zmg6jidJ/j4bAkcYQhxVl8P7Y2qI1A1Dei67nmBY5A3bxQkjuGDqZqr1xpwyvbUTX8hzhUT+Nx30Pe3OF9yPHDv5L0NKeMy6gzDwKWqgFnF/eIOKI4wlJvn+Fxxu8RTk6RkYXmrXV8sMaQkp48RAIcjZisf1I1+3umm2vL5Mt/loXnXRbl8mnkrB8wpFu7aigY4GtHx/R4e2uYYmpbtwEMbcMsiCELXojHghBxzrHuxZxKly4ahadBaFPjKKeCAauLMPnsfBQQ0GTz7cFnYaQ/LupU5seEYEJmQieVqdx3CgNuPer2Oet1bfqYkSV2qqn556jzFg8lyq+8tKI44jZfQ1j++GIYguHunThcYFlRj6MXduGQMbdDerAEppVsBeEE1EeIpHp137jci2Fjv86ivV52cx71e6DYtE6bl7Tp4gYesyBO9no/NVnp+JgvUt2HxwnWgZAB/+G7vN2BzEvT9deIpJ9irQTuobNObaxY2DR5pyb0tL8h1vJ0XXBcQzheBGUXv2D8lW1ipO9d/scicWsZbny2GtJ5Kx4Azqe0VevheWYTEUVysCF0LUV852f8ep43j2a10ga3nMh8yUNQI1l1eSc0xVOJY4KENuKWJRCJd7xnDhqvavmmZmAbFY4mnqFnY0q0w8QPpqmtpwICA/cBQHtqUbLXCsm5l3t5wDIgQTyHxDNnbRAgrwJ3dEoECnFC9r5wCXloFHkxuN7wDYR2vZ+nAcOO6RfD/XVchyKrrNZwvEsz3yLP0Qlq2cGnIWrQ3q0BS7J7dChzDvzrk5M4CjrrseqP3OZYrDHGX4+wmey0C5cZ9id4vKpEwWPCnUv/0JYZH58r4yqneKpjv5p18016hpzvx+gz+6Ubvzyom8D9/R8anF2729EgfVOt4pyi5nu9Mnm6F3W+TkGxsas7zudqWQwsAS6qGN9b7t/leAjGnizzui5Zxrtxp0Oo28Ofn91d+6curFIfD29YrIcCxuOGaR9scQ0WO7at7DAgYhp0L2MYOUah2psFLK/NOv/ydExQfny1gQTXwzkaQRBuwPxnKoG0Py7qVeT1LcVB1wsPmFStQOr6NsW3btwjUsII/l8vAv/gGxVdPaviV99+A0qZEfEjdDjnuxxt5CXWL4IrWHe5cMoCaBSRc1IG90m9R6+aA1N4bTc+qC4/Pb3eyQQbt1TJzVTjeLSilvkWgJm3MAoNf6irvvXQPZcDfXwP+hwMFJCQDf3vFfb93chQfy1Tw/aw376tXgbQ/Pdv7s5//J4aMWMVHkr3VmhaVBq5UBegu3eVsAZjbEXLMEYbElor/9RpBRt5uX4dUA2/lhjNoz5ZFPBQv4nyF75jIntx01MJfX+972Kni9SxwJNq5iHNIbeD4mtu+zhgqcf4jAwIC9huyLHe8A0wbPQ1ar7XjJ4lMKFbr3JZuRQ2LISPw0AbsW4bz0ErbYVmjMIk8XG184pk4uQkcDDur6RnFxKWgFu1tCWMMhULBc45kIpEYOkfSosCDf8VwVM3j373vZoeHCADSiomyCZTM/l331ZwEQoBThe79zhaAA2ELo/TgtGy69l+bAfc9Bfz+u+gZon+9j0HbrggZFWnfsj3Xq0BS3ptJAWMMmqZ5Dp1VFGVoletxo/DehaGOZ4G4ZCMtW/jh2SJ+54T76v2ZPPChdA0FjWBDHzyseHkWlDmhcBWXpvLV08BrqzZ+anG57zEEwrCkmjjlYvNeKBHMuUQppGULb6w73gu5bTFpUTVwqdTfu+1Wl7JkcqjZHO6NVHClJoIy1prMvrnuRP+9vNr3NqaGbB0oGt3RHXf0EIZqjqEiR4OQ44DbgvYUH50SCD0MWtu291wgTuYZLAp8fM7RrZhTTFyvkkDpOGBfMpRB2x6WNQq/e2K077vx3NXxHCevAWWDIL1lUCQlI/DQ3qb4EYGKRCJ91U4HsaE5obc/Ml9yNTgJgIMhHadL/Q3ml3IS7o9VWzUg2zlbAObk0craJCUb6w2uK8exoAM2ZfiDkzo+/k2KKy6LQMtViqQHz2pEsLHZR7dqpUb2zKD1IwIlSdLERKCGQfFRuufvrgD3J5yViw+la7hUQpcwkmEDN2oECyETx6Ia3i4MVjp2M/x2Urec7dmrnX/Pa8D/9SrDvzl2AzI3eBA6GNbxZq7zbyXDUet1i1JISha+u+LUoO24Zo4hLjOs9IlAcLuv90oCDoQ0hHgbCkeR1ba9tMezFPclGnjxxv6YQR7PAndGja5309GIhrc2OnUm2sdQkQQhxwG3B6q6nebTyqHtwTjLlw2DxFFInJNSAjjvuLmQHSgdB+xLhjJo28OyhsWwgT86g7HXRPzLAeUlvPLOJnAksj1wZ2QT5wr7Y9IRMD6q1apnEShZlkcWgVpvAAmxfzubl2s4XextENQtgnNlET+yUMab2e7B9L0CkBlB4RhwwqhCPOsqY7KpAUmJ4t/ddwN3hPJ46K9Z12rv9YpjEA8iKtooaO5+ZIsCeZ0gIe7+hMAwDM/5TzzPQ5blCV+RPxQfIcd/e4XigaRjwXGE4eOzRXz5RGebOl8C5lQbPGFYkCt4K9/feOc4zpNB2ywn8dS5zgb0lxeA+xMNLMrewr0PhDQcX9txzUVgUXWPUoiJFl5aQWsxs52M3F/hn+f5rrDys2URc1vXOq/ouFgRWhPZ19eBxxdKOL5OQPeBLMXxdeBguPt9GJNshHmKc4Xtv7WPocIeeGhN00S9XkexWMTm5iay2SzW1ta6to2NDRQKBZTLZTQajakIBQ3YvxBCWu98kxHwfeRE99qgJQR4dK7c0q0AgMWQESgdB+xL+hq0rM+WkkerRXu+5BizL1wf/hg7ManjoR3HSvCJDWBR1Vv3OxMycTHw0N5W6LqOSsVbsjjP80gmkyOfc70OxES7Z7+zKcW8XMfJYm+j4Y28hEOqhjujOt4tdKtzn9ygmFONvv3byxaXKDZ36CFtak7uKwD88HwJEXG7bm6TlToQl6yBx5d5CoMS1zSClRqQkCkIYSPfh5/NtCxouu5pXxACJRTa1evzsnk1aK9WnPZ4R1hrffdfzJbxjcudC5Fn8s4kyKYUB+QaXt/sb9B6NfBrlrM48t0V0hF2/J/PUDycLsGm1NP93hHV8foOMafzRWAuZPZo1055noTY/TsnZQvLA8a9neHUZ0oCZuWGM46IDVyoCLAsCwYluFwmeF/cqTF9puB+vGni5RWKOyLu7f9IVO8QhmofQ8VdzKHVNA3r6+vI5XIoFouo1+utiApKaddmGAYajQaq1SoKhQLW19eRzWZRLBY9C74FBLTTzKM1turQ9no3WXbvsX63th9bLHb8O6PoQR5twL6kv4e2j9z3qAbtmbwT3vD05fF5PW/WnBzacQhsvJFlWFS3SxPMhkxcKU9e0CVgOthNEah2choQkbpL2jQ3m9pYCjVwqo+H9tWchCORGsIShcp3G5TnCk4+4KiS/xHB7jJo8xoQEWlrnznFxIW2hSAGIFsnSLaVQ+m1EQLEeuTR3qgB6T7PaRIbZRSarnneP6SGQDiy56UZdm6yx5DjZ68CH0jVQbjt70YlG3fF9I6FyHfzjsffMA0cDtdwqiihX6/xGpJfM51Fi3sTWivs+HQeuFEB3p9sgDI68F45nsOBsIHLZdJxz+eLQFrSXb+TlC3YDJhxaaMx0cT1AWtcO98D75YELCgNgAAzso5zZR6UUpwpCVhSLQg8w50xDa9OeR4tZcBbOYKjUfc+cFBt4LU2T3j7GCrsosqxZVkje1lt20a9Xkc+n0c2m0WlUtnzfMeA/UNz0a5X2Z7mZtPdHcPcttSO91ygdBywXxkwA+/dC2Ji/9CrQbybBx6ZqeJb18YXatWsizkOgY23cgwHVRPb90vRsN0FSgJuLRhjyOfzoNTbSz2ZTI4tR3K9DoR5C736HaUMc4qOazURFMT1GC/lJNwVbQAgOBwxOmpnVkxgrUGQUeye5/C6RUR3D21Y2D52Wu6MbNjUAJkHJA6ezhGTKDZcnCQ3qnCM4l0a9RkDGg0Nzpx28P6hkAqeF3bt+vxsMk9R9ZBC/fQlivvjta7v3xevdixEnsxRLIR0mKaFqGBD5W1cqrgvuHAc58tDK/MMDyYrrbDjr73H8EimAo7A02/BcTwEDrgnvtMIp1uCUN3fSclOSMCMS/tKSBauDihZ1x6itg9qAAAgAElEQVROzQBcrIhYUHQABHOyjvNlx0N7siDiYNj5+x3hBl68Od0G07miI9QWFSncntvRqI5XV7fvoX0MlTiGmjnd99cL27ZRqVSQzWYHlksLCACcdwAhxAk5JgyDxpa9HhPat0XVDDy0AfuSoV1KccnE8gi1aE/mKD6QrCMm2vj+mEoWLFcAVaD4zogCG4YNXKkQx4u1BQEwp9i4HIQd3/IUCgXPOZLRaBSKoozt3OsNINwnL5RSCoEwhHiKgtGtFNvMn70ztlVuKqTj7TaD9pkrwAeSWs9SAn5QXTy0mxqg8NvXPyMbOFvYPtfNKpCWvecNRUXb1UN7vQrEhN1bXdI0zfMChyRJnnJE9wqJG+yhtRnw6hrB/Ynuh/9Aqt6xEHk6D6T4bbflIbXeUxgqEol4Ll1UMwGZo3gwVcd3VwgKOvBnZ4GPZJxzeY2eANBlhJ8rwFXhGEBLsGzGRXAsJVm4Uu5/3nYP7Y06D5W3EdrqE7OKhstVAYwxvF0QcEB1OtCxqIaX16bb4DuedcKKe3EoouO9Agfy+wD5feBiaXsMlTnvedvTCqUUpVIJm5ube577GDDdEEIgCALMPirHTbyOK7tFoHQcsF8Z2qBNSr3rUHrhdB5YVE28P1HFM1eHPkwHVyuOEuf3RxTYuFoBZhQKYYc63WwoKN1zq1OtVj3nTSmKgmg0Otbzr9QookLvyVJzEh8XLWya3UZTM39W2frogKrj9fXtkemp8xQPpsZTRDrEW13G5qbuGLpNZkMmzrUbtDUnXcErYcF29dAuVxjiPUr/jBvDMDyHMAqCMHUiUDvxYtDmGoAqdJataTIjW62FyKbCcVrYbghLSg1vuuTRchyHcDjs+TprphMerfBO2PH/8V1HlbhpJPkJAW03whmAK2X3kj2Ao+IvcMy1naaUwZFJ7Qbt2bKIRWW7AcdFE1WLQ0lnOFEQcTjiGIhLqoG8RrA2gtDiqFUHBvHaGsNBtbcQl8Qx/MEPXcYffczZ/uCHrrTGUJG/derQ6rqOXC7nWfk+4PbEMWg7S9G5MW2h7IHSccB+ZWiDNiXbrRBfv+hbk6C5kIkHkjX8zYXxjMSXSgxHIzqiAh0pZKIpGLKTlGTgYtDJb1l0XUe57G3FQhCEsYhA7WSt7ngle9FczY2JFjbNbqPh5ZyMI2ql5Zk6FNFbIcclA3hpleCh1HjC5lQXY3O9xrZCjh125tBerzrGuFcioo2cyxz6Stnd4Bg3lmVB170pQnMcN1Zv/aSQODowdWKt7uSv9uL9ySqevgS8l6fIyEaHx/+OcB3fd1E6jsVinr2zgBNyLG0ZRB9MVvAX54FHMk5j8joJbJ5vRraQkCx8L+uEq6uCE+XgBkcYjkR11yiGtGzhRs37PZwpiZhVthswAbAY0nGqKOJaTcCBLeOcEOCemI6XVjwfuov/+M7w3/XCKysMx2LDiSTt55BjNyil2NzcRKPhTWk74PaD53kYDAM9tNNm0AKOxsa7LrW7AwKmmZE8tKt17wN7OxfayjzcEdGRa6DDOHbzyHjhWpkhpVg4GtPw2tpwxwCASyUgLXWvvqYVExdL0/fyCRgdy7KQz3tbBWmKQPmZnHulqXLci+bgF+FNbBrdHtpXciKOqLXWtaVlCxXDCdd87ipwX1xrGQmjEhYo1uudx9rQGcLCtqGQli1k69vhSzdrQMRHqHCIs7rCmoGtHFofocvDQCn1NWENhUITaRPjRvKQQ5utA/E+7fD9iTr+7grF69ermFM6Df4lpYGrVRENe/tZSJIEVVV9XWfNdNRxAUecShUoPpz2J9zQ/nu8L17Dc9eAC0VgPtR/MeTOiPsgFBZsaFZ/Jf12D+3pIo85ufNYGUnHczcVLChGRxTQoXAdr7TpP/jxaFZM4Dfe2C51NG5MClwokZYB7heJY7tetmfSMMYCJeSAnnAcB9MmA9N7ptGgzSgG3tsHqusBAe0MNmh75I4nZBubGhkqzOnMVrgxCEA4Z7Ly7FUnFOwrp4C7/gwDB79LLrmsy1XH6LwjMprAxtkiw4xidt3zrGLifHH6Xj4Bo9EUgfI6sCSTyYnlSOY0R0l2kHaD6mLQWhR4ryzhjkitpa5LCHA44pQhaYUbj0k/IiLa2Gh0PrPNxlbZnq19BJ5hJrSttLxcoUh4UDhubmGRIlvv/l1WagRJ2ftx/G4MDA2t4Xn/kBoCx3N7refhaZN5irLRv61nG0BU7P18j0Y1rNUZ/ttNATNi53MSeYoDqoYTBcdLSwhBPB7vez43aqZjfIMAikDxv9yZQ1iird/H732/P1XH0xcpzhedCVu/fe+Ouyv5EgJkFIplj9FJZ8sCFkKdzyctN/B3N0NYVOodf78zruPbNyieOg986lmKuT8ePA42eeaKE4Hx3RE8vP24ViGYUSgk3v9zBwEkfndUjnmeh6IoiEQiSCQSyGQyyGQymJubw/z8PObn5zE3N4dMJoN0Oo1EIoFwODz0+5wx5ktzIeD2ged5mIw4i1YDxpq9HhN2bguq3qF0PKmFsoCAcTK0h5YjDAmJYnWInB+nzMP2qub7kzX81/coHv0mxVdP6QiLVoeQjRvfutb5bwZnkpuSrJEFNs4VGGZdQo5nFAuXgxzaW45CoeA5RzIWi000rDSvkZ4hx+0Gd1i0sLEj5Hhd5xHhbch8Z9tfVDW8tAK8tELwQGqEJL0dRMRuBWJH5bhzlWsutB12fL0CJPt4/nYSFW1kdxjNFgXyOkFCmpyH1o8IlCzLUy0CtROZZygPCP/M1p021gvTNHBftIy/vRHCnNLtoToUquL1TUcYKhqNDqUCXrMAgWz/Bh+e8R8q3+6hPRrRsNYAnl9mmJH7h5HfGe/tdUvL/fNom+c0KcGNuog5qfNcs7KOTZ3DYqjzfo5ENVwsEfzeOw0sKhuYCQ0eB5s8dZ7iUMTAPyxPZsH1SoVgdoBXux8iRyfioSWEQJZlxGIxzM7OYm5uDqlUCrFYDKqqQhRFiKIInufBcRw4jgPP8xBFEbIsQ1VVxONxzM7OYnZ2FpFIxHf5Nb8LogG3B4QQWPbgHNppZFE18c4mWotrma9hbNVIAgImxUiFM1OKPVQt2pM52qEg/L5EA+eKwJFwHv/2/pu4N97oKNDuxk6DNtdwJmoyz0YW2LhUdryxO5lRLKw3CD71rLOKHpTw2f+Uy2XPIWOhUAiRSGRi19KwnEmwKgw2pKKCidwOleM1jUdC6m6US6qO3zsJ3JfUoPTIGxwGtzq0BZ10qTS3l+5xQoVHy6FdqTn5nZOaKOi67ksESpLcFX2nFYUbHHK8WmOI8O7PwLZt6LqOe6MlmJRg3sWgPRyu4bWcYzQM22cqWyrH44IQ4APJOp652lsQqkmv/FrAab/9PLRNg+h6nUdSMp06lG00Q7SXlM4BSuIYfueRq/jf7l7FI5kqjkUHj4OA85xeWiH46SOb+PsJGbSXKwRpeXgRJGnMdWgFQUA8Hsfc3BzS6TQikcjIi0qCICAWi2Fubg7RaNRX+oBt2yiVghIIAZ2YbLDK8TQuhMwpJtZq24trBCyY7wZMPQMNWtZnS0rmUAbt6TywoJqt48g8xb//get4bN5xfx6KaHh5tfeEwmbAd2464lJNrlWAWcVGs6TX3XG9Ix/JK4YNrNUI0orVdb8cYfjth69hQdnA773TwNwfI5A238c0Gg1Uq94asCiKSCQSE72e9QYQl2nP/kYZa/1/RLCwYXR6vVbrHOKi2fW9A2EDeQ14IFnp25/9bmGRoqB3TvqKhuOhbd9vRtou3bPWIIjLtvdzCLRLSflGzSn9M857aW6GaUI3DE/7Eo6DrCgTuY5JbhI/eHKyUndC33d+16YU9UYDDMDd0QpkjmJG1rv2uyNcx9tFGbH48H2mYjBIPBvrvd+frMFmwJza3U+8bjHR9FSD/UpNQEbubktpUYfEUcwrja7PRG77fgeNg02eueIsVt0VayDXcPLUx83FEpCUh39mIs+gjSGgghCCmZkZzM7OIhwO+/amej1HNBrFzMyMLyO5Xq8HyscBLQghMCkBx433HbYbG88x/PYjV/GLd6/i4UwVUYmh5E0bMSBgzxhpNIiJg0sY7MRoUzhuJ9KmjHokquH7fVamcw1As4FTbSpsyxWnpEKTw+H6UIqRVytAJkR7JvIrPMUjmSp+8e5VJEZQeg7YW0zTRLHoTbKa47iJiUC1s94A4n3CaNvPHxOsrhza1QaPqNA9oVpUDYQEOtZwY8ARyCka29ek2YBFSZcXOKM6pXtqprMIFelTlmgnEdFGfofR7NfL6xXbtj176wkh+0YEaicKP7hsz1qNIbajLTLG0Gg0Wh4FmaN4JL3p+q6MCSYiAsW5cnetZK9UTTZWDy3gRAPJPENGGb79JCRzYC1aALhS4ZESu2eBPMdwf6w80HPTaxzc6R1+6jzFA8kKCAHel9Dw35YHXppvLpSAjEvUklckjqJhjd5XOI7btYgIURSRyWR8na9SCSYEAduYjEDA4HfFNNIuHhnmKYrBWk3AlOPBoO2dOR4fohbt+ZbCce9jzysWihrBeg+B0ezWvPzN3PbfrlWwVZfSOcaxmI7vrvifDF0oAXMhq+e1tW+zoSCndj9CKfWc80QIQTKZBM8PPzH3ynoDiIkUXtpeVLRQsHYYtBqPqGB27StwwI8ulKHwzNOxvW4i59SsK28NdHkNiLpc/5xi4VLZ8RzNKN7ub/s+u73A16uOl2yc98IY0GhonvdXlBA4jh/rNezWJvNssEFbB+JtvyVjQL3eAKWdbeiHMxs9n8+dcR2vDhEl06RqYisffHz3rvAMH5ur9B1/Bm0pxcbVPuNeM/f6UlVAStZdj/GhRBGEcH3P4zYOVkzgQ38NvLy6/W8nN74BgOCuWB3fujb+CfSlEtlaBBjumUkc0JisKPlEIIQgnU57zgHXdT3w0gYAcBYALQZwA941g94D07CFRBp4aAOmntFyaGX/Bm1L4bgPhADH4kbP/KFmbuzxNuGnKxWGRJvX5khUx+k8ge1zbL9YdC/Z40ZaNl3VlgOml6YqpW17m13FYjHIsjzhq3JYrzuhxL1o9waGBRsVS+ho3zebIccuhvoTS5NpqDGJtfJoNzUgJnUvIqVlC6s1gqsVIOlTyEnkWIfRDDgeKj+1bAex0/M4iP0mArUTmWeoDXh8uQZplY9qPh83kayE2P0uVxQFoiji8Ihq81XDCY8eBbff9PHF0fpCSrb6pto0z3mpymNGcp8F3hsd7MlzGwefuQJEJRM/+S2Kl1e3w42bURH3Jxr49o3xCrgwADfq3EhebYlj0Mfgod0L/JZpq9fHGwkTsH8xKekozbVfCfEUpWCdJmDK6W/QDli4Sco2rvuMsHk3D2QUfeCxD4a1ngZttgEshk28vr79orhcYki3lQOReIaoyHwLQ50tMKRD/Us6tO5fMnDBW9RqwJRQLpeh696WGlVVRTgcnvAVbbPeANQ+pVLaN44whHkbeX27C99scIhLzvd3lgJQRTqRxduoSDsM2rDLeZqle15egbPo5PMc8R1qylfLdKwle3RDh00Hl0oCAURJhCRLE3mWu7XJPEXNJOiFzYCySRCRbTTLF3l9PrIiQ5REgAB3xvSR1OZr1paH1uU8zbJUw2yZ0GhtJyVbWKn1fn5NrtZ4zPQoD8R7LH+zcxz8i/MUTywV8XN3Z/GTz1F86U2GB1LV1v5JxUJUsnHCozqyF3I6D5ljUITh3yEC73ir/C4wTws8zyMWi3naV9O0qRT6CdhdKKWw2FYd2il474+yhQSKYuChDZhyRvLQJiULK/XBA3s7JzcoFkKDl3ruiGh4uUfIcLbu5EJdKpOWMNRyBUhJnSvIKdnGik+BjHNFhlmPK9GzIQvnioEq1H6h0WigVvPWIERRHKp25ihk60CY7+/BbBdBiQkmNtqUjrMavxV27+6ZmgRh0e40aHsoNM+FLLy4AkRdPHqDiEmdwlDXx5hDa5qm5xqSHMftmrd+kigDaoLmGs4z5+BMzr1GM0iS1JFvuDii2nzNdIzvUZhEP5B5BolHV8mqJpRSmJQgpwlI9Yn28eLxax8HKybw8lbprbviGn7uniyuVlhXbvw98QaeH6Pa8dUqj3l19P4m82wipXt2C1VVPaWeUEqDurQBTjuwSZfK+U72gw6DzNmBhzZg6hnJoE3INvKaI/TkldObjnd1EEeiOt7aIK7p9Ks1hoRkYSlst4ShbmwpE++8Pr8G7aUyBpZ0aJIJmUEO7T7BjwgUz/O7IgK1k9V6txDPTtqvKSIYWNecLswAbOjCrhu07aV78jqg9giZTstO6GRc8j+jjYgUuTbjYaVGkJRHT8i7XUSgdiJxFBYlPd/b2TqQECkajYbn8kXNup7tEALcHTeGUpsHHIO2V8ix199hUv0go9h9S/dcr/NISWZPcUGvtI+DO8OL74pr+NWHbnaJsN0bH28e7bWaMFLJniaDFlKmHUKI5xJUQR5tgGVTMAJwA0Sh9sOYInNByHHA9DOSQcsRhsWwjbMew25fWnHKdngxGGOSjTBPca7Q/dlK3fn8YFjDmzlHPES3HUXUzmNYvkoYtJfs8cKMYmG54m50B0wPtm1PpQjUTrJ1tiWq1JuOPFreRG7LoC0YHCSOQtpShXXLd5wEIb7TQ6tw7lbSjGxAtzGUIRoW7ZaHNq8BJQNI+MzF3QmljsHmlVAoNJESIXsBIcCBsIXTeffP1+pAhDd8GbOKorh+NqzaPADU7f51aPdyIpiSeyv8U0pbJXt64fXa28fBpy5QJ7y4/Tpcxqq74w28vu5fP6IX12o8kh51Jfoh8djXHloAPdv5TgKDNkCzKEQPC1r7waBVeBuFIOQ4YMoZeYa2pBod5XN68dIK8OS3KP739615XrU+EtNd82ibJSWWVA3H1xiWK4566s7XQlQwfRm0g0r27CTEU0g8a6kuu/F3V7yfP2D8MMaQz+c9h03G4/FdKwuxk/UGEBW9hxyHOAMbumN4rzV4JNuEkvbCoM01HLEqNzJbIYvJITy0Id5qhXc+dQF4MN0AN4Lny68IlKIoe7LAMUkOhHW80+O9fTXfgMp7m5ALgtA3DPtYXBtKbR4A6ibZUjl2x8tEcFIe2rhk9vTQUkpxpcIj2UMQCvA3iT0S0/GPN4CXbhJPpbdkniEsMuS8r9f05WKFR1oePYRW5ui+9tACTvSOF8Vjr4tBAbcuNc30JAi1HxZKQyJFQQtcNwHTzcg9aTak4+QAAYqXVoAn/57i5+/N4s6YtxA/wBHEeM1FVMQpKWHjcNTA6+sM1yqOt3QncdnGtbL3ydR2yR7vzIfsnkrHuQbws//k5D4F7A2lUslzPlM4HIaqqhO+ot5stCnL9qJ98AvzJta3RKHWNB4Jafs+d8ugDYs21htOH91oUEcUyoW5rRqWw3hWVd5uTc7/6AzFw7Oj1XrUdd3z8xFF0XPJjv3EvKrjzVz3u7VcLuNGyYQqDO4zPM9DUZS+xtmwavOAU+ZF6uOh9TIRnFQ/iItmzxrklmXhUlVAekwG7cGwht98szPceBAJiQ6du7yTq1V+pBq0TeR9HnLcxMv7wOsCasCtCWMMmkU91aDdDx5alacoGIFBGzDd9J0RMA/bYtjA27nuQbZiAk+dBz71HMW/+hbFz92TxbGY5umYze2OqI5XV7s7Ua5BEBVtLKkGLpUJLpScYvc7v5+QLNzsU15hJxeLQEo2fF3jjGLiUo882j88zVDSgWever+GgPFRq9U8l1CQJMmziuUkYADyOkFEsvu2N47nW/8fFkysNZwuvFLnEBW2+4Bl9z/OuLawQFsGbU5z1JTd9kvJFgTOiazwe46IZCNbZzidB25UnNIkw16vbhgwzO53Ra9nLcnyrjzH3d4ORnS8mXV+tyblchnVahVZjUOYtwY+GyUUAgjpu5/IMUQk/95CygDdJhB51vPYg87NANjUvT2OuiVlG1cr7sYlpRSXqjzSst7z+4TjPJ/rjqiO1RrwgVTV83fikj02g/Z6Q8CM4m9c7NUW9nvIMQBPJbsYY7u2qBgwfViWBZMCPNf7/dV8h3l5j+31FhIoit59UQG3Ca+99hpeeOGF1r+vXbuGf/iHf8Bzzz3XsR+ltLVvoeCSR+pxn0EMXuIeIOd9IGLgdKFzhalmAgtfY/i9dzQsKJv49z94HXfGNd9S4YejOs4VCcy2caG9pITAOzm8z1x1QsB2fj8h21jxMaifLbKeZRZ6bUnZcPXQWhT4yingEwdKeOp8MLDtNoZhoFz2pti1VyJQ7RR1RwBHHFDOg+O51v9H2nJoVzUeEWG77TIwUDaZUj3tW0Tazm/dbGzlsbvsJ/AMR6I6OK7//bmeQ3SM5q+9x/DwbHWoY4AANrWhG4NLhoEAhCMIqaGRysNM83YgbODdwnb+f7VaRbXqrP6taxyifcpHcTzn69kM4y2sb5XsIX2O294X+m07S1iNY0uFrJ4hx7Zt42qNd3JoR7x2EGccDAkUD6Trnr8TFa2xGLQVk0C3CaKSt7JN/TaZuzU8tF7TDwKD9vZF13UYNiAMKNnj5z2wl1tICEShAjrJZrN46qmn8NJLL7X+9ud//uc4d+4cvv3tb3fs+9WvfhUnTpwApRS//uu/3ppr+N1nEAMM2sEtPSXbKBvoqFH16hpwOGriF+5dw8OzNSg883SsnZvIAWmFdoR25RpAVKLgtvY5GNbw4k2nRM/O7yckG2s+ygqdKzCnRqGPa5xRLJwrsq5jPX0ZSMomPnm4hO/eJEHY8S5iWZZvEai9zmPJNYC4ROGlzfG8AIAgImyHHN+sc4hJnW3Xtr0db5QtLLBWDm3BAMJi775+T0Ib6hxR0TGI/vQs8MhcZahjUMrQaHg/fyikghBu4s9vr7awyBASGK6WnUiG9sWfdY1DRHR/D3IcD1UN+3o2w3gLayYQEvqPGxzHezo/pcONP/22pGTjRpV0Xbdt2zBsIKcJSMpmz+/7eX4iB/zYgZKvcTQsjMdDu1wXkFFMkDE8M3FA2R4vWhzTwH4IEQ3YW3Rdh0nJVg5t7z7RHMunfQsJLDBoAzr4kz/5Ezz55JMdf/uVX/kV/PRP/3TH34rFIk6cOIFf+qVfwo/92I/hgx/8YIcR7HUfL4w8iycADkWsjsHoOyvA0dh4FClmVaujNE62DiTb8vSWVB0mhasysSpSaJZ3ZUWnZI+/JeRMyMJFF4P2d05QfHyhBIWnuDepB2HHuwRjDIVCwfPq+F6KQLWzvlX70wvNkLcIb2JzSxRqtcEjsaPG627UQgyLNgq6M8HLa6SnKBQA3BMfLmYpItg4scEhKVtYVP3fUyAC5c7hiIHjNzSUSp0hJusah5hL+SWO46Cqqu8JfVQcwqC1HI9eP7wuQk1CGCop2yibwMs7ShJZluWpZI/f9vXEAX/14aKShZu10e/7apUfS8keABBJb1Eo3QY+/nT385xGAoM2oB+UUhiGAYNueWj7sF/GmZBAUTaCdh/g8L3vfQ9LS0s4cODAwH1v3ryJQ4cOtd6bR48exfLysu99vDAWt9S8quNUWwmIF5Yp7vIh/tSPtGR2hPSubZXsaXI46gy2Kbl7pCRwPLxeatFm68Cm5r1kT5OMYuJKubOjv50DrpSBD6adWdwDqUoQdrxLFItFz4ZcJBLZUxGodrwoHDdpGrSqYKFicrAZsNrgWjVom9i2PfF6tBGRoqA7eTYlgyAi9G7nR2PD6f5HJArKgA/PDlf0WdM0zwsckiTdkiJQbszKdXx/tbuv5A0ekR0GLcdxQ9fhDQv+w19rJqAI4zFoJyHQwxGGX35fFj/5LdphhFmW5ZTsUfobgX4jQkQPaqntxCT/NdjduFYTkBDGU69D6OOhPVsACGjX85xGvL5LAsP39qRer4MxBosR8AOawL4xaHkaRBkGAAAajQaeeeYZfOYzn/G0f7VaRSgUav1bVdWucGIv+3ihp7rB6uoqNgt1VCqDZyIJIuHVawQ/mS6jbhG8uzmLJxc2UOkhmuEHFQpO3ARW007c8bnVEBRCUKk4/46zKkRuDoJRRMXsHvRjvIGTy3WoM/0nGF84GcVH0hrqVX+TZgKgbi3hwvUsIlsTsN98I44PJyuobR3rqFzDX11M48L1tdY+w7K6OuWj/R5Sr9c9dwJJkkAIQa02hlnfGLiwqkKitNWuB1Gv18GBQeVtXFgpINuYg2CWUKOdM0bLsjyJmAwLA2DYB3H6ahYiyaBR699/hlnmooxA5JZwn5JFpeLPODFN03NNyObkYlprSHptG16wLAsx28Dr2TnkZnKtv1MQlM0FwCijtqVqSQhBKBQauq9ITMaFdR6rq97frdfyIgQaHnjPmqYNNFh1XZ/IbzrPVfDTB+v49LOH8bWPFvFw2kCpVMKp1SiixOz5vNonseP8TdsRLYrlYhSrq/3FNWzbxuZm71jfMxsywqigWq2OPvm2YljL21hd7X4uLy2HcFeE4MOpzY7nOY14HWcYY74XLoLx3YFSio2NAeUz4PT/9onwNJDP52FZFtYrKsDUPX0PjBOTAss3VyFOf5Whfck09f2FhQUAwGc/+9nW377+9a8DAF544QWoqornn38eGxsb2NzcxIsvvojHHnvM9ViRSASNxnbEbr1eRyQS8b2PF3rOdBcWFrDCFRG1Bw9ixyiHF1dDWFgI44XrwJGYgXQ87Pti3Digc1iuqVhYcG5OXwMSoTKi0Whrn/clNcRj7jefDgO6ksbW7+NKtg78zXWGX/1QAVEx2nvHHsyrFPXQPO6acY71whrDF35wExHBOVYUwPtSBt7Q5vEzd/U/lm4Dco9Hvrq62mpoAZ1omgbGmKfBjed5ZDKZPc+bbUe/ASTUUke77ocsy8jn80jINmqhORiMQyYmA+isCTpsmKgfYhJDSZ5DTKaer98vPzRXw1zSnze9WQvSi8eVEIJwODy1XpVKpfwunJMAACAASURBVDK2Z2uaJjRNw9Ekwz8XwshkMq3PHEEoimjYedaEEKiqOlJfyWgC8oaKhQXvY0LIBlTZGHjPkiR5MlYjkchEftsHo4Cq5vALx2fx9I9zuCvJIYsIZsMlhMPu9ytJEmRZHutvupN5XkRhXRo4Xti23fe3XT0bxgOJMiKRyMgLYyFZgKjGsLDQrSa/fAVYihbw4AIHVc3h5743h6s/SxCdwmCJYrE4cJwhhPgeq4PxfRtKqaf+mkgkpibKCtiehwBAmJMg81zP94CiKBBFcaLvgXESFgA1vYAZZa+v5NZjWvt+04ht5/7772/1uVqtBp7n+74Pl5aWsLy8DMYYCCG4fPkyDh065HsfL/SfpXjMGV+KGHiv6Chm/vNN4EisMbZ89EzI6iiLs1rrVlL9YKa3+mNEMHFzgGPhP7zF8MhcZWglx/Zr/A9vMXx0vtJ1jQ+kvYUdf/mdgbsE7MCyLBSLRU/7EkKQSqWmypgFgNU689X+BFEACBATLJwqikjJ3SrfIABlFJbdW7F2HFtMojhfdMKPJ3WOTxws+dqfMgpN966sfisrGrdvlm21nktSNlAxOZTM7b6wofOIbSkcE45ADasjK3HGJRtrPvM5ayYg8YPbEy/wntvDpJ7pXQkN/+bedfzEcxSvrfO4WOX7quV7veaRnrlsY71BfD1zN67VBCeHdgzXJHK9c2jfzlEsRczW8zwW16ZWd8JLSst+CSUNGC/tnlaTEvB9FPmbY/h+2cIiRWk82QcB+5hjx47h8ccfx+OPP44Pf/jDSCQSePjhhwEAb7zxBl555RVUq1X84z/+I5aXl5FIJPDQQw/hy1/+Mr7xjW/grbfewqOPPgoA+PznP49yudx3Hz+MZVavChQhnmG5AvzjdYq7hxR/cSOjWLhe2S4vsVJnHTm0APBAqrcAVUyycaNPdFB2Sz31iQMutXc8kpKdPN9+x3og3cBLKwTrfbSy8hrwG284XtoAbzDGkM/nPec1JZPJqcyRXKszzzm0gON55XkeYdHEyaKIhNg791vX9Ynm0kbEpkE7uYab8SHW5lcEKhQK3RYTUMuyOsJ6CICDqobTpe3+0BSEaoYZj2PhJybZyPrUCKxZgOQhb9Tr79b01k+Ku+Ia/vWdN/Hz30vg3aKEjNTba7wbbS0kUOgWoI3QJSkDcjqPpDSe5DmJY6j1+BlO5wmWwtvP7MF0dSp1J2zb9mTQTjLNI2A6qVarHW3DpOgpDNdMedpPhAWK4nRmAQTsETMzM3jiiSda/240GhAEAT/+4z+OWq3W6g+f+9zn8JGPfASxWAxf/OIXW+HEjz32GGRZ7ruPH8b21j0YMXA8q+B0nuBn7xmfQasIFBLPkK0TzKvAWo3hgzOdo3S/iXRCtnC92pRO7+ZLbzF8ZK7iy5jYSVoxcL7I8KW30PNYCk/x0fkKvvRWFL/7Mfdr+csLQMV0yhf84OzQl3NbUSgUPE9WI5EIFGU642XW68DRqL82KEkSVN7CqWIYcbF3rjtjDIZhtF4c40YVbFwoOQtb04BfEajbYfK505htMqc0cLoo4IdmnKX3DYNHRLTGauTHJf/ewprpePQGQQgBz/MD82hN05xY+29yKFTGz9xh4r9cPoxkD2Vgnud3ZSJLACQVhrU6wR1DRjNWLA4Kx/qqNftB5BlqZvdYXNCdcS/VJsj4QLqBr3/fKXc3TWHHmuZtbjONi6YBk8OyrK48WJMR8MT9HbYf20dIYIGHNqCDZDLZ4Unt5VXlOA4f/ehHu/7+yU9+cuA+fhhb3OVcyMBXTwN3RE1PK+t+mA/ZLaXjtQa6PLT9SMg2blS3r6dmAtIfAOT3ne0/vQs8PoJ3FnC8yN9bA/7kbP9jPb5Uwn99Dz29tP/5DEUmZOHNnPvnAZ1UKhXPEwxZlhGLdeduTQs5DYiK/gxCjuMQlWycLwuIiP29BoZhTMxLpW55aFV+NA8tpXRkRVpd1z3fJ8/zEzdypgHbtl2NWQCYDzVwsrg9ucppHOLKeL2Iw3gLWyHHHvAyOWSMTUTtuIlt26CU4mikhl++63JPI3A3J7KJIer/tlMyCNQ+Zbj8InF0y6Dt5NQmcChidpi5Ck9xb2K6yt0xxnyJDgbcHlBKsbm52RURZNjuHlpRFKcu5ckLIcEOatEGTDUDXROsh2dzJ/Oqgf9yFvjxw5rn73hlRjFxqSziYwtArk4QFannc8QlG6ttg/qra8BdMQP/9oFORbFRrnlGsfBunuBfHioj0ufaohLFI7NVfOmtSJeX9nQeuFEBnjhUxvG1JD53//4KR9ltNE3zrAwoCAJSqdSEr2g0Nhqkb9txg4EgGeJgMYKoaA78bkPToar82AdThbdxsQQcithD96Om0SXLMrhBtQ56YFkWdMNEr2iMdjiOgxJSx/6umhQMZKhrtW0b9XoDvZ7JYkjDszedYYAQgjJURKTK2J+LX29hzQIE4q0/8IIIhsGuA90wEQpNxhtvmFbrWudDes/rdq7V+WzY39QrMcnGWm14A7psclAF2rrOUa9V5IGyy7rbqU1n/rDz+B9IV/EX5yX8zF3TMfmv1+ueFkUIIYFBe5tAKUU+n3dtFyYj4AjrateSrHT8bdLvgXGh8AzFwEMbMMWMbaRYCptgAO6K+0yW8kByK0fVZkDZJIj49NBm69svi++sAEfGVCO3STpkIyRQPH5gcFmKHz3g7qX92nvAh+eqOBLV8fr6ZGuH7ndM00Sh0L8cRZOmCNS05qswAF855eRN+2nXTeKy01Z21qB1PZfP3FKvhAUbDWv4kGPTNFu1+4alnxfSjWFrqu4nvDyTuZCOmw0BZysSUqkUsjrvKwLGK369hRUTkHhv7YEQ4ils3LKsiXhpKaWe8yp3s81FxRE9tCY3ctRFOxLHUHN5TCc2GObUbtdPU3diGupf2raNctlb2anb4d0S4LxPNjY2eqqsW4xgZ5yLLMv7tm3IfOChDZhuxmbQzqsmZJ7hWHz8SzhpxcK5IkOu4Siq+rloiWMQOUdwCQBeWKZjN7p5wvATdxQ95eHGJBuPzFXxpbe2J2sWBf70LMMjs1UcCJu4VCaBMFQPmiuiXo2fVCo1tTmSl8vAo9+k+Oq7On7lB1aG6ozxLeMjIXkLs6WUjt2ojWyFSvsVhWKMQdM0z2Hj/Y7j15jdjyFffvD6OwuE4ZOLa/jF4ymYnIy1GkNMGn8utOMt9L5/xWCQPYYcA95DPHV9/OOT1/a72167sGCNaNASKGM0aEWOoeHymnpng3UIQjVReIp7piDsuCk86PWdOYkyMk0dhEHbJMPqA7ap1+vY2Njom95i2ADXln7H8/y+9tzLXCAKFTDdDJ7pe1xMEniGR+aqnlfV/ZBRTXz7piMMFZeo52tqMqPYWKkLkHlHTfFf36v7PsYgHluqeD7mjx4o4TffDONYnOCX3w88fx1IyhYWI85S9GLYxqlNIRCGcqFQKHgetGOx2NTmSFoUePCvGD59pIhH76kM1xwJEJOdZzEb5QGP83+b2qjVa2MT/glvGbJhH33Tsqztmn3t32mWCfBBo9EAA/P0PVmWnXIJ+w0fz4VSinqj7vmZPHawjhu6hp//55CjUSDbY38/+vUWVk1A5r1dP+CUwuGFweJQNrVhmMbYJpamacKmg58XzzvX18EQbd0P0ZZ+xHAnKZucY9C2l+8YAYnvLtvDALxXIPif7jZdj/9Auoq/OCfhyUOTF/VygzGGzc1NTx54wMmPnITRYhgGNjc3B+6nqioSicTYzx/gYJqmZ+0OkxEIxBkTCSEIqSH3PjTh98C4UESKwniDGwMCxspY3RQ/suQtp9EvmZCFKyWCtfq2R8oPCZniZtXJn52EaBUA+IkiiUk2/s8PruI/nTLw8W8y/PbbDD84t/3sDkb0QBjKhXK57NnDEgqFhpL93i3yOsAT4OOLQxqzW0QkG//yUBkpFb4mfIwx1Ov1sZT0aXpowx5CjpthsOPyEuu67nmBQxCEfb1C7gVKqa/wbUVRIIoi/se7N/HKCsWFIofYBMovhUV/3sKqj5DjJl7bv5820w/btn2J0u02McnGSn34PlY2OUjc+ITkJIGhvsMuvFYBVJH1TFd4YKaBf75JcHM9j42NjYl42HthmiZyuVzPkFI3pll4MGB4mmlOuVzOc583bIDbUjm+FcLQQwJFQZ+OSgYBAW6M1aBdDE8m2SUm2WjYwKUyEP3/2XvzKFmuu87zG3tE7rW9qnq79uVJtgSyWpbHFgzYojFtjA0CpntgYAymD9Mz5wDjA3M8fcycMbTpBtwMnh430OBurDaGbmxsy23LyLK1Pgk9ydLT9t7TW+q9qqw9K/eM9c4fkZmVe0Zm5RKR+fucE6eyIiMjbtx748b93d/Wh0AblS2s5cv+swPMkXsQ5lUL/+JtSRyPpPDCJsM7Fvbt8Y6EdZxeJz/aWgqFgucIk5Ik+X6VertsPn9QeAA/cX0KPOeaNPYaRdUwjGq+sH4FzLAHgbYiyBYKhYFFWzZN0/Nkk+d536ZsGhT9CrOAa975i7dtQuJZX77c3YjK9dHmu5Hr0eQYcLWgXvu/1wA/7ejFZ1sUxbHkOY7LNjZ6MPNuJGUM1uRY5hiKDU36yg5wrMO8QRUcLIctnE1LVS3lxsYGcrnc0MxrGWPIZrNdTUob0TTNtxZBRG9UTLyz2Sw2NzextbXVk1sL4PrQ8hxDKBSaiDznIZE0tIS/CYTtHQdgUbPxdFJESOx9MhwVTazmXf/Zdy0NPmhVv3BwTZX/0WIeao0wcDyq4yuX+jcVmzQMw0A67S21Es/zvg4CVWG75Ea9HjSKooAx1tNErOLLWonOKYpiTz6m4TY+tI7jwLIsmKbpOS+sV3rRjnEcNxEr5J3o1TdaUZQm4e9oxMBHbt8a7CpnmZhs40rW+5iWt9CXJY0sy57NQwuFQrUeeukbhmH0pCkcl5ATk21sHOB1t2fw0AaYW1oWGIoNTfPyDnBI61yXxyMlvJiScc+su3hVCdCUyWSgKAoURYGqqgeOlWBZFgqFAgqFQs/jFc/zpJ0NIIyxarq4yruqsh3UgshiPBR5PItZw0ATHAoKRfiaQAi0gGt2/NS6iO9f6CcSrI03Umzff9ZnqA2ThtrAUMpkjIV94zgOUqmU55eL4zjY2NgYcqkOzrk1FQqkauqhaNRjPpMuVIS3YrHYsyaUMQZd16HrOnied/3+BDfND8/zbSf9YcnGjxxLQ+ZNmKY7Oajk5RwGvQaBYowhnz+AqmpM9NInLMvqqb4r7dzIdXIWHrNh9YRk2biWjmFtzfUD5DgOy8vLbY/PV3xoe4Tn+Wr/94Ku6zBNs7qQ066PVxaJDMPoqZ5VVR16ALJSqdRSiOcdHlvFw1hbW+vrvHsmh3A5D22v2qlaRFGEpmmQeIaSXV+/L205WG4REKqWY5ESntsJ45duaP6u0o8zmUw12rUkSZAkqTp+cRxXHcMA9x1REWJs24Zpmj3lr26kEkl/UgSXIJHJZDyn72ukIswOA0mSIGphiHlvC/FBQBNJoCX8TWAE2hnFxPObKn7wSB8+tLKN/3yew8moMRT/2UEj8owCQ5WpTDomjV1DgDZAc75GNE2Drus9+X/VUpn01U6UO032f/hQFqUDRFTttWyDTj1EDJeoaGGr5H3Cn7fQs8lxhYpQ41VT6zhOVdtfWchp/L6fMagiWI0LiXcgcQwZk0dM6r0u9wwOC+oATY4FhlKDzPjyDvDTN3Vup+uiOh5dmel6fsZYVbs2ShKJxMT75vuVYQmkByESiSAajcK8wEGcoGD6JNASfqezQOuj6GtzmvuSiim9RzlOqDb2DOBdh0u+uZ9uuIGhSKCdVHZ1HppY0x/76Zddnk9FVcAL/IHT4lRgaCNEDuiZqkaC7XY+H41LQ6WX6M8+r5OobGHX8C7QFizODQrV5z0pqgKG3kzvAcBhDhyrxSS5x3IIggBFVUbTZh3OE5ctbJb6E2jTJg9NHEDE63L5ZMFBydk/meUAlzMclkKtIxxXWAyZSBs8tnUe84p/BBiO4xCPx6Fp2riLQvgAWZYRj8eri1iGDQi8hzHM52N3BU1kyJgBKCgxtXQUaBk4MJ88aQuaOzGJyXbPZaqkNrkxXvLN/XTjcFjH6fUQPnoqGOUlemNLdyeLlf7YT7/08nyKkoyQIKJYLPpyNRtwJ4a1Pp3ddK9+GpeGSe09drtnv9eJyDOIvHdtYcEEZLG/5wIAwHFQVA1OsThyCw9BEKBqGsBxHfvyoNqs03liko0tXcCN0d7NabMmD1VwDlzGSvk4zg1iZ9iALABreSCuMAh8l3bmOJyMFvFiSsZ7l/wRlUYQBMzMzJBmloAsywiHw00LG7rDIHDdxzC/j90VVJEhRwIt4WMCYxAxr7ov5GgfK81x2YYsMNyQ8J//bDuOxww8v0lmlZPASr5ZM7WtcwgP0eS4Fp7nEQ6Hoaqq7wIjVSYD4zTNJEZDQnK1hV4o2oDMH2wBpuJPPsq+JUmSrwKQRWTTc503kjX5pvgOB0URGIrlYe9aHphTvI2Bh0MFnNn1xxihaRrm5+dHKsx6XZQhAXs0cBwHVVUxPz+P+fn5llp63XIX8iYFkWcQwJpySROEXwiMQDun2RB51hRJ1Qs8B9w5VwyE/2yFSmCoH/uag4fPAdnRugURA+RMqnmSsaPzCA8h32cnJElCOByGoihjnXBXNLKRSGTsZSFGR0Vb2A2HAbrN9ZyHthWVieewF3NGdZ1eCYveFxEayZg8QgNedFOE/QnxtZzrDuSFo6Eint8Zr0ArSRJmZ2cxMzMz8gBQXmIhiKKIUCg0gtJMJ5VnfGZmBktLS5idne24gOBqaIMz5/RCWGLkR0v4lsAItALHcDxqgO9zrnDvYrCinIo8w+/ev4rFUAqffrmEhT9zJ3pE8Diz2/zS2zV4RPpIQXVQKql5KhrbYUdgrUUURaiqinA4DFmWfTXxJ4aPV21hwXIFn0H2jspizjA0WH62MggJJjb6EGhNh4MNN7DUIFEEhkJ5cfZqDohJ3cdAnudx6wKHs2kFyhgWDGRZxszMDBYWFsaWy9pLmqhBRconXHieh6IoiEajmJ+frwqxXi0wTIeDMGGvuJDEkA6OoSMxZQQmyjEA3BDr/0k6NesP35teUAUH9y7mce9iHr/x5DFkTB5Hxl0oomdeaGEqt6fzCInji97McVw1CmslX2wlovSgIghX0mgIgtAxJQoxHbjawu6arbzp+msNmoplQCVXrWEYfff1yvPj94WZqGRhvYfo0hXSJodwn1GmOyHz+ybHV7JATPFmepRQGcISwxY3i1uWWLX9Kn8H6SddWfRTFAWapo09HU9lbO5ExdSd6ExlAbeSyqk2LV3lsyiKA3lf6TZDTJ4sLURYcLDXQ3A/ghglgRJor0/0b+sQdF+GiMSwZ/h34jQsJEnC4cOHx12MvrEc4LUMcGjpcF0I/7TFsJTQoIrK+ApXhuf5Os1VJU1JJXUPY6xuq4XjuOpWyVVbO0kYBoIgkDaiAVmWfe8/NxPiUZDiOHw43vG4vAWoAzA3bkdFYJFlubqY06qvV44FUO3PlQnvKC0bulExdW7FIUPGaztqz2Nobg+IKvbAnzNFRFVDeyXrYDHkXRA9GdNxekPDrTNcU3+vpBizbbsqAFbatdXYVRmragWZygKF3xbfvJgbT9p4yPN8oN/7AGA4mDiTY01ySENL+JbuAq1/xnXcENd9VZ5REpYcpE3/TKIIb6wX3Kiea3ngeHnOUbQAk3FQ+whwVseQwv3zAg9eoL7mKwKS2qETMcXGtRxDtxvJm2WBdgT3yws8ZGFMCwEjaNO4YmO92PvvUrr7zhl0+SRuX0N7NQvcOus9LdDRSAnPrKv4+Vubf1AxD51EupkbS5I0NlNooj2GBYgCJiZtD+BaDZIPLeFXAjVrjcnjM9EcNyTQBpPVsuv2Sm5/33YJiB9UmCWIgBFXbCTz3TUWeQtQAm5R4xfiio2NQu+z5ZQOhIZg9i2LTlVDu5rnMKN6jyNwfdzAk+vT1y+6CbSTpp2dFAw2eRpaVXSwRxpawqeQhBQQNNGZSpPjoJMsC7RXawXaIhCVSaAlpouY5GDDg7YwbwLyEISpaSQi2ShZwGfOds/vXEtaB9Qh+PhXNLSWA6QMDvEeFqmPRQxcznC4nB14sXyLaZod84fLskzaWZ9i2oAwYQtzCmloCR9DAm1A0ASbNLQB5FpFQ1szCdsqkUBLTB9etYV5E5CHEJBoGuE54F/et4a/eKOEd3yR4Y2Ut9+ldHcRddBI5SjHq3lgRnZ6ylogCQzvO57BRx6bLCGhE6SdDS6GA4gTpoNQBBt7JNASPqWrD+1gkycQ/aKIZHIcRNbyQFSycSXLo+Ios1MCQpJz4GeLgaPnc0qYhLYOSw4KlmtyP99BqZS33Gi4Qb/fboyqTWOyg188tYUnrkXwjr9OYO+XuqcT2TMAmT/4GNWIWNbQruaBWcXu+fw/eCyL330+gq9fEfCPTwy0aL6kU0CoSiRmwp8YNiDw3efQQRrbVZEhVeoeB4EgxgFJSAFBEx2kyOQ4cFzJMlyfMHAxs69V2CoC4TGm7CGIccBzwL2LBXzmlc4atpzpCrTE4OAAvOdoDiLvjj/dGJ6G1kHedANCJdTex0CJZ3jopl185NsMeW8ZfwJNJw1tLBYbYUmIXpnEKMch0cEu+dASPqWzQMvR5pdNEx2kdFp/CBqreYaTMaNqegy4GlpNtMfep2ijbdTbu47k8Nmzrg9lOwomIArO2Ms6iVtcdrDpQaDdKTFo0uDbQOQZipbrihGVrb7OcetcCUthHb//0mCEhaL3uFQjpVOe5Eo+ZcK/mI6roR33Mz/ITZUY9vTJEtKJyYEkpIAQkkhDG0TW8sD1cR2ruf222ygwhKc4YjcxvRyLGogrFr50qf0xeQuQePKhHQYx2cZmoftxOyWG0BA0tKLgoGgBV7JATOlfkvyJG1P4g5cwkABRf/DSwc8xDEyzvQqatLP+x7Q5iBNmaeIGJx13KQiiNSTQBoSw5GCPfGgDx3qBw5GIiaIFFMrzt40iEKG0PcSU8u4jmY7atawJyMJkTQT9QlS2PUWa3tPdRdRBI/MMOdN1xZhV+l/Um9cs/MCxLP7Fdw/WT4oW8Hsvun3Ob7QzN1ZVFZIkjbg0RK+YE2hyrAkOMiTQEj6FJKSAEBIdpE3S0AaJvOmG7g9LDg5pDq6UtQlbBYYIRTkmppS7DhVwOcvw/Gbr77MGoJBAOxRCko0NDxpaNw/tcKIc5y2GlRzDjHYwW98fPp7BS9sOvtxB29+Nf9gEMgbw5YsHKsrAYYy1FWgjkciIS0P0g+EA4oTNsEOSgz2d5qGEP5mwx21yCUkU5ThoJAvArOpOCmdUG9fKuWi3dTc/JEFMIzwH3LecxR+/3FpozZmM0vYMibDkTUObNrihBIWSeYa8yZDMcUgcQEMLuP64P37jLv63Jxj0Pk/1/CaQUGx84YK/+hvHcVheXsbhw4ebNvKdDQaWM3l5aDXRtbAgCD9CElJACIkOsiTQBorVPJAoC7QJ1armot0tcggPYbJIEEHhXcs5fOlSa1PPnEka2mERlW2s5rrXbdoYkoaWZ8gYHHYNDvEBxBG4Y66EeU3Hp87011+eTDI8eDKDJ9Y4X5odE8FlEk2OVcFB3uQwWXdFTAokIQUETXRQsHg4NJIEhrU8EJdds7qYbOFqDmAA9kyOTI6JqSYiO7hlRsdXLzd/52poaaAbBlHZwUaxe93mTA6aNPg2kAWGi1kgITvgB2S5+MEbU/jUGcDuo7jPbQC3zuht+yJB9IvpcBNncsxxbi7pfi0iCGKYiJ2/5tweTIwdnnNXx/Z0HrPquEtDtKJkA6qw//9qztWIgHPN6y5lXO2ExDFIAuDGwj8AHD2fU8MEtvWdCwU8fE7Gz95UP+vLW2UN7YTdbxNjaNOoh7Q9edOdtAo8cOAxqgFZYLiU4XA8Yg/s3udDNjSRuQH4wt5/t1EA0iawGLHa9kWC6IWsCXzlEvDweQaBg7dnKGBjuyK6wdRq5zoE4Qdo9A4QEdFBipJa+5avXa7//2qOIVr2E5vVbFzOMWwXgZhC2ieCuHOhiO+2MPXMU5TjoRFTHGwVOk+eUzoQGYJ2FnDbtWC6LhiDZEZxsJbvflwtpzeAG+ImOLTviwThFZsBC38GfPoVHYuRFP7Ve9bGXaShoAjMt7mbiemmo0DLaPPVFpJsEmiHiM2AX368P9M1APjP5+v/v5oH4rINBjfwyNUssF0CopIz9r5EG23j3hSB4ebZZlPPvAnIIht7+SZxi8g2dvTOPnB7BhCWhlP/UjlITlS2BnrehGr3LtBuAkeipY59kSC8sqe7Cza/cMcW7lkqQBEmcwyTBZBAS/gS0tAGCE0gDe0w2dOBP3nV/dsrlgM8cmU/1ywArOZYNZLnrGohmeewVXQnlQRBAHfOF/DwuXp/8oLFQZmw6KB+QeYZRI4h3WGM2xtSyh7ATdsDALEBj4FR2cJqjwLtk0kHJ2L7STVb9UWC8MowLRv8hMQzlGgKQ/gQEmgDhCpYJNAOkUrd7pR6/+1G0V21fDq5vy+Z5xAvC7SywCALwBspNwUTQRCtTT0LFihtzxBJKE7H1D17OoaSsgdwBWoAmBmwyXFUtnsSaB0GnNnkcLJWoF0o4turHAyarBN9sFsCIlPwbpd5Mjkm/AkJtAFCE8jkeJjslgXZfgTairnbY6vuXwZgo8Ahoe7PjhZCNl7YAkIizZgIAgBUgeHWWR1fvri/r2ACijj5mo5xEVccbBTaf5/SAW1IE/OKb/SMNtgxMK7YuJLx3mdeT7kBsqI10eZVgWFBc/B6aqBFI6aEXX06Fqsl8qElyjzzzDN49NFHq/87jlPdl0qluu6vxcsx3egs0HK0+WmTKSjUUKnU7W4fdZzMAyGR4e+vuS+0E7icLwAAIABJREFU3ZI7KZcEVm2/GcXGS9uAJtlj70u00eaX7dR8Af/xTYaHzwE/9jXX76z2uaFtsFtEdrDVRUOriM5Qrl0xOU4ogx0D46qN1bx3gfb5TeBE3Gw6z+GIibO7nk9DEFVSFcsGHzzjw9xknqE4xjV5BuA3n0HHOADE8NnY2MDDDz+MJ554orrvs5/9LF566SU4joPf/u3fRi6X67i/Fi/HdIM0tAFCFay+hC3CG7sHMDlOFoC3Hyrh7A6HguVqbOfU+tXamGLh3N50mCURhFfuPFTEM+vAH76i41Akhd99YA3cuAs1wYQlq7PJsQEo/HBmrJLA8ODJbNUVY1AklO5BoayaYfeZdYaj0eaBfiGk4+XtgRaNmBJcy4bJt76SxmxyXLSAT51xgwcS4+Nzn/scPvShD1X/39vbw0svvYRf+ZVfwYMPPoi7774bTzzxRNv9tXg5xgsk0AYITXSwXWy9LmU5B4vQSxzMh3YtD8yqJk7ELTydBFbzaJq0xRQLDnM1JARBuKgCw796YBW/eOcW3rFcgEope4ZKWLI7mhxvFxlCQxqjOAA/flMa/IBXLOKKjfUO6Yi2isD8nwE/9jUHD58DvrsGnIwbTccdjph4cZvGZ6J3UiVAmQLff1FgKI1RoK0E3qQUW+Pj2WefxZEjR3D06NHqvtXVVRw/fhxcOafy9ddfj5WVlbb7a/FyjBdIoA0QmmBjp9R6srdbjtDbyZSM6EyqBHBcfwLt1SxDXLFxXbyEb6+5Am6sQaCdKf9PGlqCqGfQAg7RnojsYK1Q/x75Uo0P864OaAFbVAhJDkoW11Zz9O9fZbhtvohDkT384SslXMkAxyLNM+LDUQtnd6kzEr2zXRpeMDU/IXLjNTkulB/bXPN6FDECisUivvKVr+DDH/5w3f5cLgdN06r/h0Ih5HK5tvu9/LZXxHZfJJNJ7GRLyGbJxtUvaFIYb+2ZSCabnXzOZUQACzi7sg0Wp6WrfriyE0NClnFlx0Aymenpt2/tzuD6mTwOKwxfvyjjvUsGZBjIZvcfSpXZAGbBmVlks4MYjbm68xOTDLX15DGeNpUcDpfTCpLJPQCA4XD4uUcP4Vs/vI1jIRvr6QSWY4XA9bcZxcRLl1I4GamfbVsO8EffO4SfvXkDh0Ml3BoBPnicR6ngoHHtUgKQ1g/hzZVNxMaw8JhMJrsfRPiSa6k4BLHYx3MTrLGd2RGs7xhIJjuYeQyRK1l3rnspuY1IcXLmun569peXlwEADz30UHXfF7/4RQDAo48+ilAohG984xvY3t7Gzs4OvvOd72B+fh7F4r5GrVAoIBKJIBKJtNxfi5djvNBWoF1eXsY1OYMosj2flBgOobyJPJOqna2W8+UFdSs0jxZfEx4ovspwKGwgx4WwvBzu6be7toP7Z2QshSw8fF7G7fMyFqJpRKPR6jFHJAEAsJjQEJGVA5c3m83WnZ+YXKitJ49xtekhS8GbaaX6Hnl+E8jZwP/1xgK++n4OBTiYiykIWneb0wAzfKjp/ffXF4C5sIlbFiW4ImtnTsRtbIqLuGXE79FkMtny3U4Egzzn4Fi01PMzHbSxXVNEyOEIlpfjY7n+ellqUeOTM9f167NfEWJrOXXqFEKhEAAgn89DEARomoYjR45gZWUFjDFwHIeLFy/i+PHjbffX4uUYL7QVaCsEy/BoslEFB3t6a3Oo7fJS8/p4Fs0mgp0Sw0LIwq4uAT2GpVkvcIjJDiSB4UTcwteuSPjp2+y65yeu2Hjwuhw0yRnIc8VAz+e0QG09eYyrTSOyja3i/vj2wibwzuUizmzJ+PoVAXuGazoZtP4WV22s5ZsF1t9/ieFdR7Oe72cxbOKVXQnvPjzY8hGTza4O3NLHuz1oY7s45rQ95EM7Xm644QbccMMNAIDz58/jjTfewL333gsAuOuuu/DpT38ax48fx5kzZ/DJT34SkUik5X4A+NjHPoaPf/zjSCQSbY/pha4CLYWb9A+aZCPdxlK14jtLAm3/7OrA4ZiFczu9/c5ygLTBIVpORXEyUcLrOxLiqlP3/PAc8IGb0oMrcCWUPjH5UFtPHmNq06hSn7bn9CbDiYSOu5YK+OffmUXR5qDJTuD6W1iysNoQ6fjFLeBihuGfva3o+X4OhQ28tK0hcBVAjJW9Sh7aXrtNwMZ2ccxpeyoCLfnQjp/5+Xm8973vrf7/0Y9+FKdPn0Yul8MnPvGJqtlwu/0PPPAAFEXpeEwvdBdoCd+gijbyJgeHNQdR2S66SevdF3qARkcfsacDbw9ZeHa1t/rbKAIxyam2yY0JHUB04KkpCIIgDoomOTBsN4CSJgLPbzL82E0mjscMPLtq4MyGglDAgkIBQFSxca1BoP2D7zHcfzTXU9CxIxELT64w0HuU6IW9EjcVQaEkgVWFynFAGlr/MDMzg3e/+93V/3mexzvf+c6m49rtf//739/1mF6gKMcBggegiQx7LeJ0bRQZlsJW11x8RHv2dA4LIRvpHuOgJfPATE3O2esTBiSBISaTQEsQhL/gACQUB5tFQLeBi2kOh8sRfz94cwqKwKAGcGKeUG2sZPcF8YIF/Ne3gPuP9vZSPBwx8UaKC5QZKDF+0gYQnoKUfBLPkDfH93RUNbQk0BINkEAbMKIyq+ZLrWWzCByJmljL02u4X/Z0DnOaBZNxKPUgizbmnJUFhrcvlCgVCUEQviSuONgoAN/bBo5GbYi8+96Y02x88OY0uACOXQnFwdXc/vvv2XXgWNTuOU1aSHKgiQxXKB4m4ZGSDdjgoATQsqFXJH7MGtqyIJshk2OiARJoA0ZYcloKtFtFYClsYrMYwJmID9BtwAGgCAwRiWG3h1y06wXX3K2W718iZ2aCIPxJtKyhPbMFHI7Uzwzf3aNG0y/EFRsbhf3339NJ4Fisj6TicM2Oz/YYS4GYXlI6EJEmX5gF3AX7cQq0Ff/d7BjLQPgTEmgDRkhsraHdLjEciVh1wT4I7+zWvJCisoPdHsyOV/NAWKoXaG+fp/zNBEH4k7BkY7PoBoQ6HK0XaIOonQWaBdrHkwzXJfpT4xwK63iZBFrCI6kSerYECCoiz1Cyx2hybAKqwJDWp2MBgfBO56BQAYu+NvFwrjlUS4G2yGEhYsGwORQsIEThvnpit/JC4oCI7GCnJHj+7dUcQ6wc4biCOArTI3o+pwdq68ljjG0alm2sF4DTG8CP32JMRN+SRQZZYNgpcUgorsnxe2/U+7q35aiFF7YoMBThjV3dtZ7rq7sEbGyXRVY1+x0HBcu1iMsY3udoxHTQRewJ2JM28XBQRbulQOuavDiYURxsFHhcFxt96YJMSgfCkjuBCUsOdnqwVFvNATcuOBj9s0LP5/RAbT15jK9Nw5KDSxngcgZYjthjK8egmVMdrOUFrOaBhMoQlfsTSo9ELDy1MvjyEZPJbsm1npsGiVbiMda0PTnLdZnImjyCVG/E8CE9XsBQxGYNbdECLMZBFZkb7KNIAm2vpHQgVI7sqYlOkw+tzQChzdiZLDB8H6XoIYiO2LZd3RzHAWP1Vgwcx4HjOAiCUN24oNq/+pyobOOxK8DhyH5AqEkgrrgC7eUscDLWf9SYQ2ELF9McuM+4/0sCkP6Im+aIIBrZM+Dmbp4CJJ6hNEb/1bzJEJUdCgpFNNFxeGbljfAHDIAqNft3bpeAuOyAAYipNpJ5euv2ym7JfSExAIpoY7tBoP3mCvCPT7T+bbLAIaY6I39W6PmcHoLa1owxmKYJwzCaBNgWBwMALHt/cUgURUiSBFGcvDFtnG0aVRxczAAPHDcC2a/aEVMsrOYlPHaN4USi1Pe9CTzDv33fWvX/Pzx9CC9sifjvlgdTTmKy2CkBqtDfHCBoY7soMBSt8S005k0gKtnI6bTYSdRDQaECRkhi2C7WD39bRSAmu/sqvlFEb+zq7gsJcP2UG02OP/dm699ZDpAxOEQl0tASRC2GYSCfz0PX9e7CbBssy0KxWEShUIBt0zM2KKJlbVJjQKigE1YsrOaBp5LA9TODu7fjMQOnNwZ2OmLCSJXchfBpQObRU1rDQZMvmxxTHlqiERJoA0ZIaBa2dkr7Cb1Doo0NEmh7Zk/ffyGFJAdbpf0JuGEDX7nkmnY3slEEYpJDOWcJogxjDMVi0bMg68Ws2LZtFAoFWBblahgEEcV9XxyLTtasMCY7eH6TIWMCi6HB9ZUjcQNPrwdJj0aMkh2dITQtUY4FBn2MAm3BYojIDvKTNXQRA2Dy7LgmHE12kNLrgw9sl8oR9uCuXF3LU3TGXtku7b+QwpKDtb39Onwr40bWe3EbuH+p/nfJPDCjTseLjCC6wRhDoVCA47R+JgRBgCiKEAQBPM/XCbOMMTiOA9u2YZpmy3O0Oy/RG1HJhsQzHI5O1gJBQrHx5XMcbp83Bpp+6GTcwF9cGtz5iMliuwiEtOkYm2SejVVDW7CAIyTQEi3oLtCSXOQfOFfYagwKtVUEQpIFcG4uvqu7JND2ynYRCIXcsPthxcFOab/+Xtt1/z6z3izQruaBuNpnuP6DEqzgiMRBCEBbM8ZQLBXhsObnQRAEKIoCQWifaoHjOAi8AEEUICsyHMeBYRgwzZqZSwDqwTNjvBeeA26aM0aTXmyExDUbug0cj5cGWreLEQtpA0gWgOXQ4M5LTAY7OnBTnE1DkGNIAkNp3D60qo3CGMtA+BMyOQ4YmsSw1+AMv1Nyg0UBroaWfGh7Z1evhN0HwiLDbo3J8Rt77sp/K5Oz9QIQkSdLy0EQ/aDreks/V1mWEQqFOgqzreB5HqqqIhwOg+fpVTVobpvrITdZQIiXTalPDtB/FnDljZMJE/+wOdDTEhNCqsSqWRImHVFgMJ3xBbIqWoAqMvAYry8v4T9olhAwQpKDdMO7eqPAqj60McXGZoFWrnplp9bkWHaQqlk0OLvDcO+RIp5rERRkLe8G4iKIacayrHpNahlFUaAoyoHOzfM8QqEQJEk60HmIem5faJHQPODEFNeU+kRs8PaIR6I6BYYiWpLSOYSmJG0PB0DkMDY/2qLFQeIZNJFRYCiiDg8+tCQc+QcOmshQsjkYNiCXFR7rRWA26poZx2SGrSK1Wa/s6RxCsluHIYkhbezX4esp4IdvKuGpq2FsFoFD2v7vrmZZWStANsfEMPF3W+u6gcbyCYIAWT6YMFuB4zioqlYOMuXfeuiN8bbpYtge6/WHAc8Bt83r5XfjYO/tRNzCk8lJ6n/EoEgbFQuvKbA5BqCIbuoetTejm4FQLM99NYkha3CYV0dfBsKfUFCogMFzwJGIjddTAt4+7+7bKjIcn3NXByWBQRYZUjqHmcHMJaeCPQMIl02GJJ5B4BiyJoeIBJzfA/7HiIUbExaeXZfwgev2f3ctD9ywQBpaYnqxbbtlsCZVHfxMw0tE5EZs24Zt27AsC4yxusjLPM+D5/lqoKpez88Yg2HUm8xIklRnIl25dm09VYJnNZpiezmf4zgwTbOp3jmOqwbdmsS8vV75/uXhmFJflzDwl68ADgNFtSeqMABpg0NYmix/9E7I5Vy045hjliz3+prIkCUNLVHD9L71AsxyxMLZ3X2BdqfEVU2OASAhM2wUSKD1CgOQNThoNS+kqMSwU+KQ1t3cv6rAcDiu47nNeoE2WWC4m6IcE1NMowAGNAth48C27bZ+vbXHVKIqcxwHRVF6Mm1uJYBWhEnHcaDrettUQ61SGnU6H2MMuq63NO2ufF8Rdiv+x736LU8CpxaGI9BGZAcRieHcHodbZ4ZyCSKA5MzyIjg/PQKtIrROYzgKihYHmWdQBDI5JurpLNAGzxJisim3x6GIgZd2FPzT8u6dUjmvYLmtEpqNZIGnl65HsgYg8qwu4mdUYdgpuXV7OGoDHHAibuC7aw5qXc+TBQ5x1SaLY2K4+LStGWOwbKupbJIsjbW8hmFA18s+oh7LwcBQ0kswLROapnnT1rZqFw5wmINCseAKre1Ow6H59x3OVywWXY2sh2JVrq9p2tRpa9UhasqumzHwzLpK71aiym4JiMp9RjgGfDu2d0LmGYpjMExzGGA6gCgyqBJDdrCx34iA0/VNNz1rTv6HlbeliIXvbbr+GhVzl5DkVNsqIjvYoEjHnknp7guptq+HJQe7JQFvpoC5kAkG4HjcxOdfceucA3ApAxRMt77H8ZxU+gMx+fi1rW2nue9zHAdeEMZW3lKp1FaLyXFcVXNc0Wg2Ytk28mVz4G5Cbat2cRhDqVhsqYHlOK66n6H5963Ox8r3ZDeUtXIv7e4DAIqlEsLhcF+m2kQzy1EDpzcU/MJtVJ+ES0oHIhLre7zz69jeCVFgKI1BQ1uyXWEaAGTBIQ0tUcd0Ld1OCEeiJr70hvs5rQMSxyDVmLtEZBtJEmg9s1tyX0i1hCQHOyXglV2GhbA7akYVB2GJ4fVdDrfPAh/5NsP7bsyRPxUxtbQy5x2nmWu7aMvt8uAyxmCa5r42t4zjOCiVStA0Db2i63qdMFu5bu21HceBZVmeBM1SqVQVWCtm0aIo1v2WMQbLspquXTFTHoY/8zRy3YyJb5wbdykIP7FbQjVDwrQgj8nkuGC55s5uGciHlqiH0vYEkIRmI2cAe7prEhtT6oUxTbIpF20P7BnNLyRNcrCrA6+nGA6F9yftJ+Imnt8EHrkCvL7H8AMn8qMuLkH4hlZayHEJtIwxlErN/pOd8uByHFf9vlG4bCccd6MifPI8j0gkAlmWm65dCUTlxc+4cj5RFBEOhyFJUlNZOY6DJEkt78M0zZbtRPTO0aiJ8ykO1nTJL0QHUjrq4m9MA9KYTI4LJqCU61rmSUNL1EMCbQDhAByP2Xh5B9gqATGl/u0aV21cy0/XAHsQWq2wqpKN7SLwRorDUnh/KfJIXMc3rzL80uMMH759D+IUBYIgiEZambqOy7y1leAmSZKnPLiCILTUxrYKeOUFjuM8mSx7RRAEqKra9Xw8z7e8306BsQjvSAJDTHFowZiosqsDIWm6ni+JZ2PU0LpjvCSSDy1RDwm0AWUxYuLsLrBdbBbGorKDJAm0nknpgCo2aLlFB2+lXbOamFqvof3CeQ5LEQO3zOmNpyKIqWccAm2r6MAV81yvCILQFOG4YhrcK4qiDLQeejlfqyBQJNAOjhnVwSoZ5hBlUiXXn3OaGJcPbdFCOce0W+dkckzUQj60AWUhbOClbRUhkUO4QaCNKQ42CuTY6ZXdEqCI9RO+sOzg6SvAkahdF4DwWMyEIjD8+K3p0RaSIHxIu8BHo8ZxnKayNPqZekGSpCYzY8uyeooUXDH/HRSN/rderi8IQp0Q2y5oFNE7CRJoiRp2dddFaZoQx2VybO0HhVJEhrRRCdFJDJq/fuCL4D4z7lI0w361/Xdd3tIcQNER/QO33x6HYzaevsRwc5yDKjl17RRTHWwWx1XI4LGrA5pcX4dhmeGtNHD/UatuvyQCP3/3HmZDDsY+kHL0fE4Nfm3rVuUaQ1ltx2m6piTLPZdDEEXwglAnALY6d5UW9ypKkrfreqw7z+erQRDFuqjIrHJu4sBEFRvXcuMuBeEXtksMmsz6f778OrZ3QBTGZ3IsC25dKyJDhozkiBrI5DigHI5aeCPFYbMEhOT6pbKI7CCjczCna9Gwb7ZLrCmoQ7icimcu3GzTcmqBRlGCAFprY8cRgKiVBtJLwKVWNGpDW2l/e/n9Qen3PmqhoFCDI6JauEYaWqLMdgkIidM12RLH6EMrlX1oVZEhQz60RA0k0AaUkORAkxie22CIyPWTFZ4DliI23twbU+ECxnYJCDe8kMJlAXcxMoZRmyACzDiEp8Zr8jzft+lzKwGyl3satMl1P+ejvLPDI6E4uJylBQLCZafkWnRNE6LgjE+grZgcCwwZ8qElaiAf2gBzJGLhuQ0Z/3SxeXVwKWLh9V0Bd8yOoWABY1cHjja8kEKyW6eLYQqmQhDtOKjwNygaNbQHEegOqnUmYXKySag2zm2MuxSEX0hPow8th7Gl7ZHKAbgUkVHanjHAAXj/SeD2WTdI15cvAStZ97u4DPzkje7nL110F3s4AO9cAv7RIlCygS+cdwOxNp6z2zFe6KihZbT5eluImCha++axtdt82MLZ3dbtStSTKrkvpNr600QHIs8wF7bG3s600ebXDRzXtM+ybV+WizbaBrHFVAdrZHJMlEnprsXcuPvlKDdRYCiMI8qxDQg8A4Mb5ThPAu3I4Tngn5wsZwCRged+ErguBoQl4PmfAg5pQEQCHv0AEBJdIfWT97lu4rckgOd+yj22Fi/HeIE0tAGmYg4bkZtXBxcjJr63wzD2wEUBYE9vTn3Ec8CxuAWBqo8g2tLKX9QPKWLIZ5QYFgnFpiwCRJW0AYTE6RpvJIEhb45+flkwXWEacH1oc+RDO3JsBnz08f3/T826AmneBM6lgd99wd1/SwL4yRuAvzwH/OCX9o9/+7yrjf3W1f19z212P8YTmXyJNW4AGP6YsWdTWYY/Zgx/zNgfXUrSZx9+rt1q9//WK1vVz4wx+tzhc/TfOy3r8IceyY29fekzffbz5397ca36+ZMvn6t+/sML18ZSntoyDOo8Xs45qHv/9FurA7mXf/PmlYHXCX1u/uyH9xd9Hu9n/jP7n/3QJ6eh//uhDH7+rPy7g52nkcp3tdv//hRjv/MPjH3rKmOzf8rY+7/C2DdW9r//k1cZ+4OX6n8j/r+MXdhj7NbPtz6nl2MYYwxAk9yayZcYVxZg64iFVTDGcHovh+f2KD69X8hms4hGo9X/LYfDx75xCP/mRzbANyyU2Q6H3/rmIjK/DEgU+qstDgPk/w/4/R9Zb6rDVzYU3Lno34jGjf2BmFz83NbFYhGWVW9/JkkSVFUdWRlKpVJT/thIJNKXP2sv53IcB/l8vf1pKBTyFOm4VZse5Hy1GIYBXd8fu3ieRzgc7ukcRHt+/4kF/N2PCnjb3ODOmUwmsby8PLgTEkMnbQBH/oLhd9/Xv1O1n8f2dpxZU5HJxvFfHhythvY3ngYulLL4oevzMG0O/8ejiyj9ykiLMBQG+exfygAPfAlY+bmDnadbDtqPnnJNjd9zGPjxR4CsAfzDQ8A3rwIlC/jwDcAz68D/9Pf7v/mX7wBuTgD/7NH25+12DPtVN05FJl9q+o5EnQAj8gwnE2aTIAa4fgYLYRvnKNJxRyrmQq3q8LoZctAgiG7Isty0zzTNlql0hkWr4FT9Xr/RZPogEZOJyWRGc7BKa/1TT8YAQtJ0mRsDgMgDRWv0950zGeRylGNJYLAYYE1XPK6uXM4CR8LDb5vPvgr85jPAd9aAXz7lBnO696+Bp5PAU0ngP7wOJAv7xz90I/Ajx+vNlRvxckwnSKANODcvtHciWI5aOLszwsIEkJQORNq8kFr5JhMEUY8gCC0FylKpeQX1oLjWRq3L0Eij1tgLtm03CcKDzitLBJ+YauEqCbRTzzT6zwKALDIUzNEv8rlRjvfrW6NIx01cTANL4dHNXQUOsMuXK1jA37wFPHLFDRz1nVV3/w8eAT5+D/CBr6FtIC8vx3TDQ1AoWpn2Dxwa2+PmWaNpX4X5kIVXU8rwixVg9nQgJAc1eFZzfyAmFX+3taKoKBaLdfts24FhmC01uL3CGIOu6+B5vuX5BEEEx/F1Aq9pWpBlpSftqmlaaKxnUZSa9u3Tql28tpXX3/bT9o2/8Xf/CRph2cE1inQ89bgpew46fwjesynxrkZu1OQtIBYCKvWliQxZk0OCprlVLmeBhbADYDgLsfcuAv/zbcBL28ANceBnbgLe+Tfud3/0buDcHvADR9yUPd9YcY/50o8C/+4s8KEb3OO+vQqc3wNe/GngfX/nRktud0wvkIY24JxItNdCLEYtvLwzfauHvdAqwjFBEL0hiiIkqTnOvq7rdb6c/eA4DgqFQpNfayONgm5FCPaKbdtN1+B5HqJIyQCIeuKqjZUsvVunnYwBqFNociwJDMUxpO0pWKxOQ6uKIA1tAxcybKga2ld2gMdWXSH0Yhq4+69QtVb5bytASAL+05vAh77upniyHeB3XnCtIWcUd5PLkufn3nC1up2O6QV6UwccgW8/mC5HLHz3rREWJoCkdHeVjyCIg6EoChzHafJBNQwDtm1DUZSezHcdx4FhGF0F2QqSJMEwjAYtrdlWq1uLbdtNGmagtX8wQSRUB+dS4y4FMW7SBqCK07cgLgkMpTEItHkLkOsEWgdZg/RytVzMAO85Prw+WbSAvzrf+rtHrrhbLZezwKfOtD7+099z/+bN9sf0QneBNliWEJNNj5YpCxEbqzkOprMf6fiRK8CPnhhK6QJJ2gAU0QlmPw+epRLRLwFoa47joIU0FAqFJj9U27FRKBaqGk9RFMFxXJ3vLWOsKhBblrUvGHu0nOU4DqrWbPqsGzpsxxWoG319HceBaZowDKPpWqIoQpK7ZHcni+OpJK7ZWCWT46knY7j+pFNmcQyRZ2MxOS6YXF19q+RD28TVHLA0gqBQfqSrQDud1eJPGHprD55nWAg7OLfH49SsG877Z74JbPwCoJFuHoBrcixLTiD7ea/9gQgugWlrjoMWCqFUKrUMymQ7DmzDgG4YNT/h2gZ7ajo9z3esB0EUIUpSk1bXtCyYllUnRFcE6FbwPA9FVbvWeat28dpWXn/bT9s3/iYw/ScgxFUH64XuxxGTTcYAZOFg84cgPpuSMB6Btmi5167UlywwZEmgrWI6wHaRw2Jo+qwGADI5nniWIiZe21Vwahb4X55gyJkcXtwG7l/y9vsXtoDvXxhuGcfJrl7W0BIEMRA4joOmaTAMo8kEuBVehFlBEDybLKuqCp7nW/rPMsaaTKJbXUvTNErVQ7QlJDsoWRwKFhCiWdTUkjYAeQrnDxIP6GMTaPf/V0SGbPtEH1PHtRwwqzoQBmCF/VPfeQhf/OIX237/6KOPYnNzE6+//jo+9rGPQdM0/OZv/ibe9ra3QZZlPPssf0hQAAAgAElEQVTss7j55ptxzz334KmnnsKv/dqvAQBeeOEFPP744/j1X//16rlOnz7d9RgvtB2Kk8kkdgoGskVa/vAT2Wy2p+NjsoxnV0zoWQMvbEZxz1IJj55nuI51t5dayQt48LF5PPPgFhIBTGGTszjc8dVFGI47MeU54MoHkxBq5qlXd2PghWLP9eoXglpuoneC2NaMMViWBdM0PWthK3AcB0EQqsGmCoXeVGIVH9xuAmzt9So+s7mct5wsjLGmcjmO0zKNUSsa2/Sg56tQZ0YNV+M8yrzA00BCmcNLl1K4LjI4Z8JkMjmwcxHDZzUVA8eVDjw2B21sNx0OJWt+5P01bxyCUcwi65SfOUfD6nYJyVjwzSUGUZcvbMlISGHs7OwgWey/Ty0vLwMAHnrooeq+RuH2ve99LwDg4Ycfxre+9S186EMfwu/8zu/gxRdfhCzLCIVCyOfziEQidW5AhUIBkUik7lxejvFCW4F2eXkZK3s5RNPkKOIXstksotFoT785Nsvjte0w/mY1jA/ekUbW4PFyLorl5VjX337kawwGgMeyi/jVO/os9Bh5+Bxw55KBn/s+N3rH//noISgzy1jQ9o8pnWWYCVk916sf6Kc/EMFkEtratu3q5jgOGGNVIZfjuKo5MM/zEAQBgiAMREtauaZlWdXr1l5TEASIotjX9RhjUFW1bp8oip4E0FZtepDz1VK55wocx7WMQk30z1wIMEILKM/9DkwymaxOJIlgYJxliIfsA43NQRzbGVyhdml5eaTuvzpjmImFES4rWEKqCD4UwvJyfISlGDyDevaze8B8TMfc3ByWE70LhI100tBWqF1wVRQF9913Hxhj+Nu//Vt8+MMfxpEjR7CysgLGGDiOw8WLF3H8+PG6c3g5xgtkLDPhLEUtfO4Mh7uWddx+SMdGTsR/9BD5+JErwIvbDD/7tgz+5NU4fvWO4Jnfff48w6ml/VWfqMywXeLqBNpUEbguETQPFoIIHhUhdVzXHUbE4lqtrp/ON666nibiqo3VPE2hppk9A1iKTZ/lAwdA5FyzY3WEw0zJ5uqiHEuCQ0GhariUBWLqcMNPX7hwAY899hhOnjyJjY0NPPXUU/jkJz8JAPjzP/9zLC8v49VXX0U0GsXb3/52cByHu+66C5/+9Kdx/PhxnDlzpnr8xz72MXz84x9HIpFoe0wvULzrCedQ2IYqMnzg9mz5fwupErDZnKGiSskG/vl3GT5wewZ3Luq4mgNe3R1RgQdE1gSeWAPuWNz3o4sqDrYb7jtlANoU+sAQBEEQ/RNWbFzzZplOTChu2p7pXBBXxNHmomUATBsQa9P2SAx7B0tzPlFcSDPMhIbr3Hz8+HHccccdKBaLOHToEH7v934Pc3NzAIC77roLuq7jPe95D37jN36javH00Y9+FPfddx9isRg+8YlPVM2JH3jgASiK0vGYXui8vMhx7kb4gz7aQxCA/+HuDGZDDgAOHAdcP2vh9IaEf3Ky9W8+dQaYi5i4fdEAwOH7jhbxH14P4fffddAbGB1fuQTcPG9CEYFKjPew5GC7VH9cWgdCMoLZz+n5nB6orScPatNAE1MdrOQYApdzhRgYGQNQJRzsOQ7oOCALbpCmGWU01ytagMyjzi1EEYGsQc9ghYsZ4N55B+CGpzaXZRn3339/y+/uvvtu3H333U37eZ7HO9/5zqb973//+7se0wukoZ0C3rZUv4R1OG7g9EbrY3Ub+Ncv7mt0AeAdR0v4T28yWAFSZLrmxvXSa0hxsNWgoU0bgCYF6MYIgiCIsZPQbKwEK5YPMWAyBqBOqYWXLIxWQ1uwXK1wLYrAkCaT4yorOWBGG0P4aZ9AAu0UciJh4btrrc1kXk8BCyEHszUPxVLUwoxm45EroyrhwUgbwJNJ4M4GQV4TmwXajM5Bk6bTZIggCILoj4Tq4CqZHE81WRNTO3+QBYbiCGWngtlCoJUcZMjkGABg2G4O2hmVBFpiijiRMHFmi4PTYhx+ZQdYjjUvu911pIg/fT0YA/ffXQJumTfrggcAgCY7db7Dug3YQNNxBEEQBNGJuGojGfxsIcQByBoc1CkVaCUBKI1aQ9tgSasIjIJClblazkHbY0D8iaKjDy0rb4Q/GFR7hBUHEdnBuT0et87Uf/fKLjAXNpuuc9dhHf/330dgOm5SbT/zhQsMty2Wmu4hLDvYLOz7W6QNICyywPZxej6nB2rryYPaNNhEFQcpnQvEO5EYPKYDOAwQ+YPNIYI6DkgjNjkuWu41a+tKFkmgrbCSA+Y0J7D9aRDQMDylnEhYLf1oz2wxLMeaTRZCsoO5EMO5vREU7gBYDvDtaxxOLTXboYRlVqeh3dPdfQRBEATRCzzvakTI7Hg6SRtAeEq1swAg8SM2ObaarelUgSE3QqHaz1zOAIkhRzj2O92TqFHwMP/AYWDtcWTGwJPrEn7+1voTvrIDvPtWq+V1lmMWzu7IODU7mDIMg62S62fR6GsBAJGGoFApvfxCCmofH2B/IHwOtfXkQW0aeBbCDi6meVwfG3dJiFGT1oHQIOYPAR0HRq2hzVcE2pq6UmSGvDG6MviZixkgprWeu08LpKGdUk4kTDyzXr9vp+SadSTaREmbC5t4NTWCwh2AjQKQUFpHHQzLDnZrAh+ndNevliAIgiB6JRGycDEz7lIQ4yBjTG9AKMD1oR1plGPTNTGuRREY8uYUS3A1XMgwzE65hpYE2inlSNzCxTTq/A9e3QWOtjA3rnAoauHlHX8P4FtFIKK0LmNEcZCqEWjTOqY2oANBEARxMGKqjUuUumcqyZiA2sISbFoQOAelEcpPRRsQufr6lgWGkj29PqO1XMoAs9p0K2i6mxxPs/7adwzONkUSgJvnLfy3FQk/eYO77+UdYDFqtb3GctTGk+cHcvmhsV5wBddW96CKgMk4lGxAFVwNrZtDLqh9PKC2SkQfUFtPHtSmQWc+bOPN9H6gQWJ62F8Qn06bY3EMGlpJBGrriuMAkXMzVqhC259OBVeywIPhIM9nDw5paKeYGxd0/N3l/bWt7+0A89H2I9RC2MZqzo3q6Fe2ioAmt182jEoM22U/2j2j2YSFIAiCILwwqzm4lB53KYhxkDGmW0MrjjrKsQ0IfHN9K+Joy+FHHObmoE0oZHJMTCl3Lun46mXALo8RZ7YYjrTIQVtB4IFDEQdv+jjScbLgpiVqR6wmMFRKB1TJx9I5QRAE4VvmwjYukw/tVJI2AFmc3vmDwI84KJQJSEJzfcsj1hT7kZzp+hNPcw5agATaqSahOUioDk5vuD4Ib6Y4LHcQaAFgKWrh1Z3RlK8f1goM0Q6BniIKw3bZj3a7xKCRQEsQBEH0QVRxoNuuto6YLjIGILcQsKYFiWcojNKH1mqtoZV5NlJfXj+SNQHNgwPppNO5CoJp2j+5DKE9bjqk46tXQjgcdqMAdwuSNBu28FpKHmwhBsh6Abgh4bStp5DsYKcs0O6WgHiI0vYQAYDaevKgNp0IFsIOrmQF3Dk37pL0Tol8D/smbQDyFKftEUds6puzAFlEU13JImlos5WI25W6CWB/GgSkoZ1y7ljS8TcXGF7eBo50iHBcYSlq4UUfRzreLABRtf2qaUiuNznWZP/eC0EQBOFv5kNOYFP3/N2lcZcguOzqbOrT9uTN7scNipzJ3Dy0TeUgH9qMQRk7AA9RjqmK/APD4NvjaMLCVgl45AowH7G6nv9QzMaTFwZciAGyVQIiMmt7H4q0r6HdMwBNdALbx4fRHwh/Qm09eVCbTgYxzcKljNT2+6LlX3PAL14AHrpx3KUIJnsGoKgHnz8EdRxwTY73ozyf3QXumB3e9QoWIGrNczuRTI5dH1qx/bx3WiAN7ZTDccDtiwb+4g1gMdZ9ue1Q2MK1rD8jHTMAqRJXTtvTmrDsYL3oPvZ7U54YnSAIgjgYiZCNCx0iHf/BS6MrSy8ULOBrlwHLh+/yIJDWpzvKsSQwFGo0o3/88nCvl7fQUkMrk4YWGcMVaKcdEmgJ3LKoQ7eBZQ8mxwLv+gyd82Gk4z3dXTWUWgx6FcKKg42yyXFGJ4GWIAiC6J+5sIML6dbvkYIFfOqMG7TFbzy34frQrubHXZJgkp5yM0+R3/ddzZrAX57bz5gxDAomWs7tRp0P149kTUCZ4gBlFUigJXDLggFFZFiMeBsVlqIWXtsdcqH6YKMAxNXOI2pYZlUf2pzJQesQEZkgCIIgOjEbsnGpjQ/tcxvuZPOrl0dapCZapdp7Mun+vZIdbVkmhWnPQ1vru/qVS64/7XZxeNfLW4DcQmIhk2N3jOmkyJkWunh2cK5NKuEPuOG0hyIB919XgiB4O/dc1MLZXRk/NfCSHIzNIhBTWMc6isgMOyV38BU4QOAD3L+H1B8IH0JtPXlQm04Ec2EHV3Mc9r0J93ky6Qq8nz/P42dvGl9b/9H3gM88UL/v8SSDJgErWeqD/ZA1AVXCwZ/hgI4DUk104c+fd3v/RhFYDA3negUTkFrUN2lo3SjHbsTt6Q5zTBpaAgDwAzd6X1pbjNr4ng8jHW8WXZPiToQVB7slN8JxlCIcEwRBEAdAEd3oq5uF5u8eTzI8eGsR310dn9mx5QCfe7P++g4DnlsH3n5Yx2XS0PZF1gDUKc5jX9HQZk3giTXgplkb6y2egUFRbONDS1GOgQxpaAGQQEuUiXURBGtZilo460OT4/UCEFE6255EFIaUziGlA6Ep9n8hCIIgBsNipDl1j82AZ5Mcbl80cMshE1++OJ6yJQuuRVLt9c/uAlGF4diMhbcy9B7sh5zJQZtyk+OSDXzpInDrgon56HAF2oLdWqAVeIbilJsc7+nT7c9dgQRaomcWIjauZjnfRUfcKgJqF59YkWcQOYaVHKBN8eoqQRAEMRhmQnaTpvO1XSCmOogoDm5b0vGFC+OZcK7mXUvE2us/sw6cmDExozmkoe2DggVIHMBP8Qxa4t2gYl94i+HWZR0hyW5ppTAoSlZrLaQgMJSmXEObNhhFOQYJtEQfCLzrq7rms+iIq3mGqAdNc0xhuLBHEY4JgiCIgxNTbbzVkLrn6XXg5Ixr53tqycB318ZjdryaA24/ZNVd//E1hmOzJmY0Gyu50Zcp6KQNsvCSBIa9EvDEqtu/Q4qDZAvPtUrwsYNSbCPQijyZHGdMStsDkEBL9Mmc5uCqz16EyYJrUtyNqMJwIQ1o5ENLEARBHJCZiI3zDaa7FaERcCebNy1YY4l2fC0HLESsuus/lQROzpmYCTlIlgNaEd7JkEALiWfIGBxuXrCgiAxR1cFavrlO/vS1wVyvZHOQhdblyE+5yXFGB1SRLA47CrSMNtrabImQ/1Z2NwpARHa6lj0sOzifBmSx+7G00UYbbbTR1mmb1Zo1tE8lgRNzZvWY25dL+Pw5hlFzNQ9EVLt6/WTB9blbjNiQRTdv+zDTrQwCv+XKTevugvi4+904N7EsXN62XAKDq0xINrST6QB/fcH14fbK6Y3mfUXLDWQmCM11LgoMBXP0z5WfyJqALNbXzTTSWUPL0UZb6y2s2bjqM9+brRIQ0ZyuZQ+VNbSy2P1Y2mijjTbaaOu0zUWcunyuFaFxKWpXjzm1bODxVQ76iLVJV3IMcc3BqWXX7PkbK8D1cxY43i3XQsjxdS5a0wFufxj4zFn/TNQzRjkIjw/63rg2sRzd+9SyAXCuv/hGw8LIat71N/7umve6/eyrzfvObAHHY7ablaZhkwQ3YNQ0k23VH6cQMjkm+iKuOrjsMw3tdoHz5EOrSu4LXPNgnkwQBEEQnUiEbKRK+/6CTyXLQmPNxFIRGRajNl7Z8X7ejQEE2bmaBeKaA0VkuHnBwieeA47O7KvMEiHHd9ZWtazmAZ5n+MzrFt7ztwyXMt1/M2wyJqBMeZoUDu4iTcV3M6o42GoQaCsLJV+/6u2chg381XlXCK7l9AZwZKa1mlcSWNPxB6XR2sLv5CzyoQVIoCX6JKHZuOSjcP8FCzCZt9DlmuzAcjDVIfcJgiCIwSBwwC/cl8FPfJ3hySTwRLJeaKxwOG7hhS3v5/3K5YOXba3gLkADrnnolSxwcm6/bLGQ7WsN7ZUssBy18ZF37WFpIY+3/ZWbEmmcpHVAoSwJuOe4Xv0cVhykda6ubVbKbff1FW8NdjHjzuWebggk9eQ6ayvQigJDacDB1h65MtjzDZu8QWl7AE8CrQ9sG2jz3TYTYr5a1d0sAgmFgfNQ9nBZM+tGOR5/XdJGG2200Rbs7fp5Cz9zTxY/8XWGv3mL4eSc1XTMUtxq6SPYji9f8n5sKxiAzQKHuOa+604tm1BFhmMzdrVMMdXGpQ4C7Zt7ByvDQVkpa5g5cLj/eh0CN36f34wByDR/wC0LZvUzz3GIyPVtcznranG3it78oCt97bEGE+XnNoATNX22dpN4oDDgtYXACbQWB0UA9utlOiENLdEXCc3Bqo8E2o2aVehuhMu5ainKMUEQBDEorp838TP3ZJE2gGMzzXaQRxMWntv09t7RbeDvr+FA+d53SoAsuL6OgGuW+N/fXKz+DwAzmoOLHaytvj7myf3lLBDV9p0kYyrD5pgF2rSBujqcVhrz8MZVVudHezHDMBN2cMuCiW+udD/fuT3gcNzGt67t1+1Gwa3vhWhrR1lJBIoD1NAaNvD46sGeu1FStACRn+6cyBWoCoi+CCsOSjY3cN+FftksAhEP/rMAEJZrNbQEQRAEMRiunzfxvz6QbinwHI7buJj2FhjqtV13snqQCL+rOWBWqy/HAzeW6v5PhBxc6eCXOm6B9mKGIRHaf7fHFGfsAu2eASg0f2gipjpYr/H7vpQFZjQb1y0Y+JoHs+NXUwzvOF7C2e39ueXpDeC6Gbut3lESGEoDnIeeSwMlG75LS9mOrEnucxXErkdMr/baf/jImoADMK85WMnyuHVm3KUBNgtu9GIv9VMRfDXZ8U199oWP+gMxZKitJw9q04mlnTZJFBiWYzZe2RFwz6HO53hp2/17JQuciPZXjtW8q4Gt7WdSw+R3NuzgWpvJu+m4EWpNB5DGpP64lAVumbWr9xBSWFPwoVGT0hlUzdt8oysTNA5EFKcukNlKFrgv7GApbuP/ec1NvcN3uNc39oDvv9HG8RkbTycF/PAx4PQmcHjGbFtHkgAUB6hNfW3X/XslC1wXG9x5h0U1J/KE9KGDQBpaom9mQo5vVrE2ikBI9ha7vd6HliAIgiBGg9fAUP+wxcBxrlDQL9dybg7aToQVByWLa5kr9HLG1VZdHGNk4ZWsO9eoEJJtX2hoVTEgNqkjRJPtqkDLACTzHGY0BwnNQURh1UWadlzYcxeDTswZVT/aJ9YZjs62V8EOWkN7tizQXvZxoLRa3JQ94y6FPyCBluibeMg50Mt2kKzlgbBHH9qQ5OCHbi5CJTMNgiAIYoR4DQz1wjZwYsY60MT6mof3Igdgvk3qnoog+2aq/zL0QmP04lqhqIImN+c7HTVpnaLKtiKsMCTLbbNVdFMbyeV51o2HDHyjQ/qetOH6wsZUB9fPm/jWNQaHAS9ucDjRwh+9wqAF2u/tuOm1/JAeygtZE1AEWlwBPJgc0yPrHxj81R5h1fZNpONkkSEywzzVD8cDP3qHu4zop/rsFb/1B2J4UFtPHtSm08nRGQuPvlyJkNsaBuC1HeDdNxm4mBU6HtuJKzmGmOZ07WczYQdXsjxua3Afeqs8qT83okjHf38NeN+x/f8rQpEk7r/bwwrDWr5z/Q2D5zeBd5TNxNNlH9pBPL+TNA5EVAdrGbdtrmTdhZLKvd2wYOJrlxX81ve1brdze8BS1BXMTsxa+Nw2hxe3XQuCsNK+Dws8PPmke+XVXeC2JQMXMiqCYMebNQFFnJw+dBBIQ0v0TUKzcSnrj8doPe89KBRBEARBjINlD4GhLmcATQKOxK0DaYqu5oBEF5NjwH2Xt8pFez4NzIVtvDYiDe3n3qj//0oWmA/Xv9ejqoP1EWtoLQf4oS8DT5bzo2ZNkIVXC6KKg2TZ5Hgli7pgXjfMm3hhk4PZZpp2bm/f91wWGf5/9u48OJLrPvD8NzPrvgs3Gmz0QbIPdovdPEU2L1ESLdGUJZuWKWtsT6ztGSkmQrva2ZlVBCO8G1KEPePRjFeKsWeC0q6tmZFMjSlTknmIFElRB5ukeDWbZN93owEU7qOqUGdmvv0j0UABqAIKQAEoAL9PRAbZVVl5vVeo/OV77/c64xbfOArbGuavv25DkTdrE3gWLOhJaexqKZbtZl+PJZ4qgFe6vwMS0IpliAXsuhlnMJhzfuiEEEKIeuXSryaGqrzO0SG4JmoSr9AVuFo9aWdo0EJCFQLaU2OKPW1FTo6t/K18wYIfX3AyO1/VlXKmCCwVWoMsx0M55/h++znF4YSTiEdycMwV9qmpMbSXUxApmW7J41LEfHbZegbOHLSx4PT62xoL/MM5aI8V5t2n21DkatRCe2YcmkM2zSGr7HC6X/bUZj+1ND0n8upQSvHOO+/wT//0Tzz33HMMDU0PjM5kMrz44os8++yzXL48nR7dtm1ef/11XnzxRUZHyz8dq2adhSwQ0K79xM2y1O8S86uK2RFX21AWQh5Y62siiyyyyCKLLPMt7QskhjoyBM1Rk1hAkUhrS24Z6ptw5m1d6HjiAcW5MnPRXhiHva1Fzq1Cl+PzSciY8G5J4qDLU3PQTh9ryMuqZzkeyEJryOb3b0vx288pRnIaXhesRN1Yz0u4JAP1xTREAvaM95tCdsUEY8dGFU2h6bLe0WRi2tDZMLP8Zy+6pqFrVGz5XYwTI9AWsYj6FYNZbc5ctN85ufx91Fqq6AT1c6/Nyrga0Ho8HrLZLI8++igDAwNYlsWjjz7KyMgIPp+P//Sf/hMnTzoX7Fvf+hZHjx7Ftm2+9rWvkU7PDRyqWWch84+hXdnrIharzsojHrBJTKz9AVkKkgXNSX6x9oezeuqsPogVJGW98UiZblptMZM3+r18cV/5998aUGzZYuF1K9yGYiir0exf3D4mipC3tams/vOJBS3entX6pIAraSewmChqJAsQ8SzuGBbj5GSjzBv9cKjN+f+LKYgGZ/6uh3w2I9nV/eIMZJzutDubTX7/9hR/91oYr6dGrWIb6O9A0GczntewFJxPKlrbZpZdPGBzfhzYOvezp8fgNzqn19/eaOJxKTpi1oLXx2MosqaGe5n189gINIRMDAPiPuXU/8mpe/IWPHkB/l8LPMby9lNLqQK4Z0/bs4L1Sdd1vvCFL0z9+8qVK5w9exbDMDBNk8997nMADAwMcObMGdrb2zl69CiPPfYYmqbR19fHK6+8woMPPji1jbGxsQXXqerYanOKYjPyuCZ/bHMLr7uSRvPOPFzzzW8mhBBC1IOtcYs3BysHRO8PO9P7ADQFVcVumvPpmYBGf3XNVvGAzZVZ++jLOAmZfG5Fe8Re8cRQJ0ch6rM53Dd9Xc6n1Iwpe8DJLlywqVk302oM5ibnuQd2Npl88Z7URolBa0rXIORRDGXLdxePBkzOjs/9nAIujWk0h2Z2Uf7wjvxk6+P8vK6ZXdWX6uiwojXiHENjcGb36PeHnYdEx0eWv59aGiuCdw3Gcz/11FN8//vfJ5lMcuDAARobGzl48CB/+7d/y5NPPsm5c+e455576OnpobOzE01zvjE7d+6kq6trxraqWacaEtCKZWkKqDWfumc4B+FaPS0VQgghVlB71OTCWPm5X0dyTqtLfDIZUjywtNkEeiYg5q/udzHqsxnOamRKgoLz49ASco6hKWSteEB7bERxy7YCb5ZMaVQuKNKAqEcxkFnZ4yk1kIFASdLJrfNMI7PZRX2K/ix0p5y6W6oxZHNqfG6d7Ek7DypmT4X0keuray1x67V5wHFihKmANua3ZuSIeWfA+e9784x9XwvjeSfj9mrz+/3Ytk0+n8e2bZRSZDLTX8psNks+nyedTuP3T3cvCQQCc7oTV7NONSp2OU4kEgwXLFKFVXwMJhaUStVJFqZJIZef96/kaDfXrpn2zIgHnxGuu2uzGjbjOW9WUtYbj5Tp5rU1EuTHxyb4aFt+6rVEIsGrgx62hEKkJ+uG13DzQU+WO/0Ti9r+8W4/fpe76jrWEQ7x/MkUdzY5SXjeuewn7HE+H3AbvN1tcH945err+wONHNo9xq/Pt/DBpQGavDZXkq247SSp1Mz70KAnxIkrSdzxMk8EVsD5wTA65op9XzfS34GAK8Bbl7LkrRh2IUmqJKeTX/NwZthLIjE04zOvD3ho8ofmXAcDqObSuLQwXYkxPOmlP2go2hrdqVZ8jJNKKbwugw96CySizgH8/HKUpqCbX10u8Ilo7SepTSQSS/pcfypG0J0llZr++zCcz5BILb1fdHt7OwCPPPLI1GtPPPHEjHUeeOABAB5//HFeeukl9u7dy9DQEF/+8pcBJyj9yU9+wh133EE2Oz3oPZPJEAqFZmwrFAotuE41Kga07e3tNKazhNNrPIO1mJJKpQiHw2t9GDM0RHSSrjiT9X9t5CHiN+vu2qy0eqwPYmVIWW88Uqab264tFq+nGviDm5x/JxIJ2tvbudwPHY25qbrRHDMYUgHa2yOL2n6qF+LhXNV1bHuLzfF8Iw9P/pYPdUFTLEs4HKajweDSaJD29sXfZFZDAZfS8IdtXq5tsrmoWtneBAUb2hoDc9aPBXSsYNOq3XckT0JjcGJFvq8b7e9ANKhzphCnOWATmXVeHr9Gz1tu2trbZ3TZHhyG1lhhydfB5zEIxZtpb176cX8w7CT+ikWcOt4ac5FIBabq/AcpxaFrs5wYDNDeHlz6jsq4+t1fioKu6AibhMPTHW4bQ37aQ4scdF/G7CC2HNu20XUdy7IwjOkg2uVyYVkWHR0ddHV1oZRC0zQuXLhAZ2fnjG1Us041pMuxWJaw3+LyGmc6Hs6B3yNT9gghhFgfdrUWee7K3K6Cbw8qWqPTLZLxgFEkZl0AACAASURBVM35Jcz33jWxuKnstjWa/KJ3ej+nxhWNk9OoNIdtTq9gl+PuNAQ8Cq9LsSVe5PV+p7txc4UphwIee1W7HPdlFaEqkmsJCPhs3uyHhuDcsvO6FD6Xom9W2Z0ahVho6a2rbl2RXWZn0uOTGY6vagjaXJhsHc6acHFc45bOAseHlp51fCUkC8zpqr2Szp07x7e//W1eeOEFvvvd73L48GHuuecerr/+ekZHR/n+97/P888/z49//GPuvvtuYrEYBw8e5Jvf/CZPPvkkR44c4Z577gHgK1/5Cslkct51FmP+LMewYbKvbQh1mA0vGrC5NHI1ZfjaGMnhZByss2uz4uqwPogVImW98UiZbmpbYhbDOWesa0dJg8+7Q/DQVnOqbsQCNm8voUdqV1rR0lZ95v9tjSY/fEfDVk5yn/PjcFeH8/nmsMWlMedGfiWq7OlRaAs72Ww74havdSnubdecccRldujz2qs6dc9ABq73rtAsChvs70DAa/Ori3Bga/nr1RK0uTBu0F7S8H5yTNF5zdKvr8tQ5JY5rPnEKMTD09+7hqA1lSjt2AhsiViEfDYBj+JScjr78VpLF50EWqtVhzo7O9m/fz+Dg4O0tLTw9a9/nUjEuRj/7t/9Ow4fPkyxWOTf/tt/y44dOwD44he/yBtvvEE6nearX/3qVHfi++67D6/XO+86izFvQKsmF1Ef6rE8YgGb04tPRlZTw3nweuy6uzYrrR7rg1gZUtYbj5TpJqfBrpYiL3R5+OO9zkv9GSdBTmvUmqobsYBN9xIC2u40XOev/ncx7LMJeGxOjOrsb4BLSfh0yPm8163wuhW9E9qM4LtWTo5CY9g5560NJj94W+NSCiIBq+zxB7w2/auYtmMwCyGvWpHv60b7OxDyKpIFCPnKl108ZHE+aXBXSQ/bM2Nwyw3l16+GW2fZLbTvDStaWqaPIeK3p+aifWcAtsRMFHBNzOS9IXddBbRe18y6uZL1yePxcOjQobLvBYNBPvGJT8x5Xdd17rzzzjmvP/TQQwuusxjS5Vgsy1J/bGtpIKsIeqXLsRBCiPVjR0uRn3RN337+5bvw4R15jJI7s6DXJmeVz4g8n8QERKuctueq7U0mryWcbow5UyNU0mW5LbxyU/ccG4WGsBORhH02AbfihSuVu0yHvIrExOqFgSNZTe4xqhSevE6xQPkIMxq0nLloJ00UYSCj0VBh/Wq4XWrZ0/YcL8lwDGDoV+eihV8PKFpjzg6aoybvDlXayupLF9Ymy3E9WrjL8UbqC7Hu1V/flKhPMZZ3fmyD7rU5hsEchENQb9dm5dVffRArRcp645Ey3ex2t5r8zTGwFQzmdP7bKcX//kCO0nqhAY0Bm660zt54ddudKEKyoBH2Lq6TcEeDyS96Pdze6kzZo5V8tjFkcWbM4P6OqjdXteOjiv3XWlPH2tlg8txlNw/fbFPu+EM+xYX+OS+viKwJRQV+D2WPZfk21t+BsM8JruLB8nWvIWhzenz6vV/2wrWNJoa+9GtgGCyry3F/xlmaQzPrmzMXrcFbg/DAAad+tkct3kys7TC7UhNFDZ+7Po5lrUkLrVgWXYedDRa/6l27YxjOOgklhBBCiPUi6rcJeRVHh+Cvz4a4eVuhbPKhhoDN5ZKeUC93z7/d1/pge9xCX+Qd3vZGk8N9ivPjzpyhpWIhi5Mr1EJ7ZhRawiWtwXGTvDU9F+9sIa9iYJXG0A5kISoJoao2FdBWSOjVGLQ5W9JC+1wXbG9Z3vRLrmUmhfr378LtOwozekaAMxftqVG4MOYEsuCMfX+/Tlpoi7bzMMylS/0ECWhFDexoKfDclbXb/3Ae6Q4khBBi3bm2pch3T8MPLvu5d1f5KC1aEtBeTMLDz0Nmnhapn/dCZ9Pig4S2iMVoDl5NQHRWF9DmkMXxkdrfOI8XIFPUiJR0j97W4JxcpaAo5LUZWsWANuKTgKFaQa+NoUO0QnfxxpDNpZKA9vkril2tywxojaV3Oe7PwH8/pcp+98JBm6cuwZaIjWsyWooHbZIFGM3PWX3VpQrgl+7GUySgFct2fVuR57rW7ks1mgO/tNAKIYRYZ65tLfKf34cbOyYqTg0T8ltTAe2XXlGki/BaovI2X+xW7Gxa/B2+psG1TRaPn4V4cFZAG57ZslYrp0adDLKlnSY74hZuXVUMikJexWhudbpZDmSdAFpUR9dgS9Ss2Dsg7LPJmBqpopO4bDALW6LLy+hk6EvPcvyX78ItFXpGxAMWP+t2EkJdpQFbYzZH66CVNlUEfxUDRzeL+S/Fxurav/7VaXl0xCwGs3OnH1gt4wWNoFem7REbmJT1xiNlKoBrm018bsWHdyRBC5RdJx60OT+q+MlljXeHFfdeX+DlXi8f3zp33YkiHB/S+N1D5pLq15aGIu/1umgKz5xGpTFkkUhrFG0nq2ytnBqFpskpe65yuxS72010o/xn3C6FS3Pyd8S8tTuWcgYykz3AVuq7ugH/DnQ2WhXPSQNagzYXxnXeGYTdLSbaMuuTYSwty3F/Bmfc+m9kyx5vPGRTsKA1PvO71BI1eW9oZcaTL4YT0Ja5991g9ala0kIrlk3TYFeLyQtrMH1PzgLTdtKWCyGEEOuJx6X43G0TBD2V78hjAZvTY/CvfqV46ECG61uLvNRd/jfvtT7ojFu4jaX9Jm6fbNltmNVCa+hOcqoLySVttqITo85ULrPdeE1h3s9FfKzKXLQDWfDLGNpF2dowf3NpY8jmfBKe7VLsaJm/nKvhNhQTS2ih/ffvUnHcOjhj18GZqqdUW9TkrcG1rxPJAviky/EUCWhFTcyefmC1jOQgLN2NhRBCrFP7tsw/hjAetHlvUKMxYrKnvcj2RpNjQ1rZcbQ/74XO5qWPSexscILhcuNXW8M2p0eXvOmy3h9RtETmBrQ3tM9/DhGvvSqJofqz4PdIl+PF6IzP31waDVmcHYOfd8OutmXOt8PkGNpFttBmTPi7E4p7d1euRFG/jdtQtMdmbnxLzKqLqXtSMmXPDBLQiprY3VrkZ91OxrXVNJyDkAS0QgghNqioz8bnUjx4IAM4rbqdcavsONqljp+9ym0o9m0pzsn4Ck5Laq3noj09K8PxVQu1PIV8q5PpOJFRM+bjFQtrDs8fXcaDFk+cd8pwsXMll+M2YKK4uPvAN/uhLWJXbJ0Fp1fC7jZzKiHUVa1Ri0tJjcLyhv4uW6ro/C0QjgWHE8ulqh+K+i2PSMAm5FMcHdK4uXn19jucg4BX1e11WUn1XB9EbUlZbzxSpqLUfPVB1+HTBzPEA/bUOp3NRV7uNWaMo706fvbhQ+ay6tbN2wplPx8PWZyoYQvte0PQPwENIWvRx+tfpRbavixc27Jy9xgb8u+ANv85NQRtfjgAH9lVrMm5uww1b9bvcg4noKNh4f3v75j7XTB0aA7YnBrTubFxcfutpVQBPO7Nef9bjrTQiprZ2VLkp6s8fc9wTuagFUIIsbHdtmPmWMPtTeaccbTLHT971e4K06g0hy1OjtXm9zZVhN95XvGbB7NlW4MX4vPY9K/SGFrJclxbjZPjs69d5vyzV7l1J5/KYvw8oZzkVQuo1PW9LWrxwfDi9llrqSLL/q5vJAu00GpOxh9RH7T6Lo/rWk2eveDh0ZtX7xhH8s6T2nq+LiumzuuDqCEp641HylSUWmR92N5k8b3XnXG0gck7OWf8rLnselUpu3BzWHGuRl2O//RlRVPM5MM7CywlLWvQp+ibqM2xzGcoAyEfK/dd3YR/B+IhhcdQ7GyxanLubtf88zLPZit4q0/j7oML79/vhXL1szFq8f6wmz9Y3KHWVHKyhXbuOWyu+nSVtNCKmtnZbHJkwEnrv1qGc5LhWAghxObicSk6YzPH0b7YrdixjIRQC4kEbCaKGsllJqb91nF4dUDxmVsyS95GyKdIZFf2t18Bo3mNkF/uMWrJ0OGmbcWajf90uRTZRQS0x0ecuYzDyxgb3Ra1ODK0tvViXMbQziABragZj0vRFLDLJo14d3Bl9jmYA590BxJCCLHJdDabvNzrBF5/8wGcHHFableKhpNIZzmJoUwb/vWr8Pt3TizrYXRoFcbQjuWd7qwuXYKGWrvz2nzNtrXYLsev9cG2xuU9+GmPWRwfWdYmlm08D1732h5DPZGAVtRUa8TiRJkv+X89tjL7G8zKGFohhBCbz/bmIj++oLjrR4r/csrkf3sgteJj6prCy8t0PJgDv0vRHl1e4B3yqRWfh3YwC1Gf3F+shI4FpvZZDLcxfwutOavN4xe9io7G5U0XFAvYJPPOQ4+1Ml5U0kOxhAS0oqYaIhbHZgW0eQseP8OiuoRUazCnCMik50IIITaZ7Y0WXRPQ3p7jTz6SpiG48r2V4iGLU8sIaPsmahMkhryKoezSxwpWEwwPZCEsPcDqntuA3Kz7y1TRue986CeK5u/ApdT0e68mYHvz8gJqDbgmbledGGqxWZirkZR5aGeQgFbUVEvE4r2RmV+w94edL/NKTEQ9nIOgtNAKIYTYZDwuxf/5YJI7r82vWhqYxpDN8dGl/+b2ZVjW2MWrgh6bnDkzUFmM//juwus4GY7l/qLeuV1qRkBrKWj5O/irUyaxliy37sjxpVecckxkYDQPrQvMlVuNlojFB/N0O54RVP+dc1y1lCyAT1pop0hAK2qqNWrPGVfwzoDz3zf6a7+/0TzSQiuEEGJTWu0Hus1hi9PLaaHNOBmKl0vX4SN7pgOVxSjazjCokdz86w1kJmdREHXNNWsM7WAW/G7F5+9Mc9O2Ah/bl+edIcVzl53W2WubrJoklm6KWBwtaagZyYHvMdD+i7M0/e10UO0xFH1Lz4FWVqooSVFLzT9tj8Zmzf5cn9ZBeTSHLbpTGnkLvJOp/1/rhx1NJr9KGPzrA7U9gZHsZEBb59dlRayD+iBqRMp645EyFaXWSX1oidpcHNdQLO1wExkI+K2anOt9e3L89Yse/umixmd2VP+5yymYKMJ3z8CXb6y8Xl8W/D57ZctlnZR7PXO7FDlr+iL2ZSa7tU++5DIUn745w7/4RZBPdmp0NJk1uebtcYs3jk1/E/7HafjQNUU+d8fc+aTeOOejJ63REVz+fq9KFcDrKXP/u0nr07wBrZpcRH1YD+Wh69AUtDk3rrOvwXntnSHFh68tcPiEv6b7UkCyoOH32HV/XVbCeqgPojakrDceKVNRar3UB4/LSUTTO7G0m/PE5EPoWpyrbsAnDmT58uEAn+zUph6iL+RS0umq+Z1T8OUbK9/992ch4KvNsVayXsq9nrl0RaGkhbZ/slt76XW9rs2kOWry30+6+Zf3mzW55q0RizOj0w93vnNaccveQtltR/w2iUxtO8VOFMHjmlt/Nmt9mr+FFti0oX5dWh+P8toiNidGnIA2b8GFcY0/2Gry9BGNgSy01CiuTRWuptSv/2uyMtZHfRC1IGW98UiZilLrpz60hW3OjBlLCmh7JhTh5qW27861p93kyAWL/3DExf99W3WfuZiCg1tNTve5OD7C1MP32RIZRaildsda3vop93plGGDZzhhVQ3MeRDjd2mde1wdvynF6wMXWBnvOe0vh94DPrehKaaSL0J2Gf9Zqlt120GfTM7fhdlkmitrktD1Sf0DG0IoVUJrp+P1h2BK2cRuK7U1WTcfRDuec1P1CCCGEWB0N4aXPRZuYgHCNf7c/eTDLf3jXGRtbjXPjEAtZ3LStyN+dqryeJIVaPzyu6UzH/RXGPjcEbf7ZnZmaTm21JepkOv7bU3BwWxG9QlQV9Nc2oC3aULCcHhPCIQGtqLmWqMW7w86X7K0B2BJ3/spsiZu81le7/QznICQZjoUQQohVEwtZnBhd2mf7Mk73y1pqCNpEfYqLyerWPzOuaAjZ3LIzz387qSoGwgMZeWi+Xnh1RXay23HvPInH9rTXdv6cpqjJ24Pw308qbtlZeVLaqF9xeYkZucvpSkGjX0nbbAkJaEXNtUTsqR+7NwegZXIC7Y4Gi9f6a/fjMJKHoDw9FUIIIVZNU9jmxBKn7hnKaCvS6tkUtjk3Xt26F1NOENwctokFFS9cKb/ecFYjJFmO1wWPC7KTsWpvRq1auTVHLB47BvGgojlceZ9hv033RO3qfVeaVZl3ej1ZeAythP/1Y50MtWgOW/SkNIo2vDWo+PhWJ6NhZ5PJk28uPTvibMM58JfL8LZZrJP6IGpAynrjkTIVpdZRfWiOWPyiyuCxVNaEgg3+FQhoY0GLc+PVZYW6PK7xmZCTvfjG7Xn+v5M+Hto28+IXbZgwnaRQMoS2/rmN6S7HfRnYtWV17g3b4zb9GTh0Q37e/UX9it4adjm+lIRYaIUzcK8z0kIras4woDnojCu4MK7RFnNaaEM+RcCtOL3ErkqzjeTA55EnVEIIIcRqaQza9KY1rEXGpX0ZiK9QF954yOZUFeN6U0XI2dNdUg92Fvlplzan2/GlpNOlc9PmnFxnPMZ0l+O+TO3HaVfSHLHwuhQHthbnXS/it+mfqF1lupiCcEDuf0tJQCtWRGvM5u/PQEfExlVSyzqbLF6v0TjaodzkHFxCCCGEWBWGAWGPoj+zuM8lMhANrMxvdlPE4uTYwtu+MA6tIXuqYSvgVcTKjL89n2TeLqSivriN6S7HgxmNcI3HaVfi0uGj+/IEFuh1EPAqCrYz1U4tnBlXxKTL8QwS0IoVEQ9b/M+z0BabOQC/NW7y6xplOh682uVYCCGEEKsm5lckFhnQ9mcguEJjGxtDNheq6AZ9KQXxWS1b5cbfXkhCNGQh1geXochZztQ9qQIEVvHe8O5dharWi/kUfYv8zlRyKQVxCWhnkIBWrIjWiEXvBLQ1zvxB2NZkcrhGiaEGsmrFfhyFEEIIUV7Eb9OTXtxnEhkIrVDLWWPQpm9Co7BADHp+fG6gGg9Zc6YhOj0GUQkY1o2rLbQDWQh7V7ereLXTAMWCNt01Gkd7OSlJoWaTgFasiJao80XriM384dgSt7kwNne8ylIM51cmuYQQQgghKgsuobVpIAO+FfrN1nVoDCw8Ncr5FERmdXuOBW3OzGqhPTOuaAxJwLBeuA3lBLQZiNbpVEthvyJRg4C2aMNwTiO6St2q14sFshxryCxH9UOto/JoCtl4DEVrzJ5xzC4DmoKKM2Ma+xqWt4/hHOxxs26uSa2tp/oglkfKeuORMhWl1lt98PvtRWdt7Z6AUECt2Hk2hW3OjhtcH6u8ztlxxZbOmfcljRGbUxdmzr9wfhz27Fm5Y71qvZV7vTJ0yFnTCaHq8ZoGvTY9NQhou9MQ9ys03Zk1ZK76O/fVMH9AK+nE68s6Kg/DBfu3mrjKZNFvi1kcG3YtO6AdyU1mKlwn16Tm1lF9EMskZb3xSJmKUuusPkT8isuL7HLcnVG0Na3cVCPxsMWZMYPf3FZ5nQvjsD888xiawjYvlnQ5VsCVlEZjeBWmRVln5V6vXC6nhbbPgoCvPqezCQZsuhb5nSnnQhKagvOcYx2e+2qQLsdixdy0vXw6t3jY4ngNpu4Zy2mrOvBfCCGEEJNjaDOL+/3tyzjT962UWMjm9DyJoRTQk9ZoCM48hoagzUBmevxtYgL8boXHJfcX64UxOYa2PzM5d3AdivoVVyaWf2yXkjK+uxwJaMWKua7VLPt6S9TmvZHlfakHs84E7T4JaIUQQohVtZTxgIMrPD9oY8jm9DxT9/RnwOuaG6jOHn97IQnNIbm3WE8M3clynMhCoE6ThYb9telyfDkNIZmDdg4JaMWK0SvUrtaoxfHh5W37v3wAt2wvyqTnQgghxCqL+J2swtVSwGBWI+xbuRvxprDN2bHK719IQkuFQLU5PJ0Y6ty4k/lYrB8uQ5ExoWdCrehDk+WI+hW9NehyfGZcEZOEZXMskBRKiNprCtn0pJ1Mx+6SoPdKGraGFv68acNjJxS/f091c38JIYQQonZCXsV4wZn306girh3Lg9dQZfNq1Eo84HQdnn1vcdWlpJPRuJxIyOL8uHNwF5IQkS6d64rhmuxynIXr/fUZ0EYCisHs8lthLqbgpq1rc45KKY4cOUJ3dzcej4fbbruNpqYmxsfHeeaZZ2asu3//fg4cOIBt27zxxhuk02luvfVW4vH4nO1Ws85CpIVWrDrDcLrznJ71JPU/vlvd539wHhpCNlvi8gRVCCGEWG26DmGPor/KqXsSExBb4UDDMJyuwxeT5d8/l5w7B+1VDWGbk5P3JCfHZMqe9cZtKCZMp55FVrAXwHK4DYVHVwznlredriTE1+iBi1KKd955B4/HQzab5dFHH2VgYAC3283OnTunljfffJNczjnRb33rWxw9ehTbtvna175GOj23mbqadRaycAutdOmsHxsoG15LxOLkiIv9k5mOU0X4zkn4q7vKP1kt9c33FbfsKmyYa7FkG6g+iAVIWW88Uqai1DqsD7GAIpHR2BJceN3+rJMZeaXPsSlsc27cYFeZqXvOjSui0fLZYRvDNqfPO1P3nB+HO7avUqbcdVju9chtQLYAw1mN0CrUs6WKT35nGn1L+/zUHLSBtcnkrOs6X/jCF6b+feXKFc6ePctdd93FnXfeCcD4+DjpdJqbb76ZsbExjh49ymOPPYamafT19fHKK6/w4IMPTm2jmnWqOrbanKIQi9MQtTg2Mv3vF69Aughn5hn/AvDuIFxIwb6O8hmUhRBCCLHywr65c9GmKvw092Ump9lbYdGQxbkKmY7PJ5mT4fiqprDN+cnPXUpOTtkj1g2XoUgVIFmAgLc+uxyD81CnZxnjaK/OQVspR81qeeqpp/j+979PMpnkwIEDM957/fXXufXWW3G73fT09NDZ2YmmOdH3zp076erqmrF+NetUQwJasSZmZzr+4QVwGXBiZJ4PAf/P+4rbrius+ZdZCCGE2MxCZTIdf+No+XX7MuBfha6g8ZDNqQoPxi8lneFKZT8XcJJcDecgZ63s9EKi9twGdKUg7FV1nSw05FdzHgItxqUUNFZ4KLOa/H4/tm2Tz+ex7ZnfqVdffZW7774bgHQ6jd/vn3ovEAjM6U5czTrVqNjlOJFIMGQpkvKQqo5oJFM1SJFWB4IuF68OukkkBrEVPHuplX1bcvy6y+buYKrsZ9Kmxo/Ot/CFj46STEnF3Ej1QSxEynrjkTIVpdZffdB1jdP9eRINzm92wdb4j++28vm2fkKzpsY5OxDGMOwVP8eA28f7PRqJxMyn46YNg5k2dDtFMlU+IIj5gvzjB0ka/WFSq1YW66/c61Gx4OPSuIege+Xr2HK4DJ3TfYpEbOYxJhKJqj7/3pUAAY973nMcmkiTqCZTWwXt7e0APPLII1OvPfHEEzPWeeCBBwB4/PHHeemll3j44YcBGBwcZGBggH379gEQCoXIZrNTn8tkMoRCM7O/VrNONSoGtO3t7TRm84Rzkkm2XqRSKcLh8FofRk0EAtCXcdHU2s7bAxAN2OzbpnEuEaS9vXxF/uEF2Nls0dpYxYCdTWAj1QcxPynrjUfKVJRaj/WhKeZmNO2b+s1+a8AZOvR2ro3PXz9z3bHj0BTNrfg5bkXn9ZOeqZvyq7rTEPEpopHKN8qtUXgzFac5Zq1aWazHcq9HkQkXAzmDPa3U9fVsjLoYyfpob58+xkQiMae+VjJyBeKxwrzn2Ojz0O73LvtYZwex5di2jV7SZfLw4cMcOnRo6rWOjg66urpQSqFpGhcuXKCzs3PGNqpZpxrScVOsCcOApqDizBg8dQmu7zBpjdrzdjn+4UXYuUXGzgohhBBrLexTdE9Mt3a+MwBhv+Lvz85tAU1kFOFVmE4lHrBJTGiYszpx9U44SazmEw3Z/LQLojJlz7rj0hWmDcE6nbLnqohfcWVi6cd4dlytWYZjgHPnzvHtb3+bF154ge9+97scPnyYe+65Z+r9V199lbvuumvq37FYjIMHD/LNb36TJ598kiNHjkyt/5WvfIVkMjnvOoshAa1YM20xi2PD8OQFxZ5rTJrCNt0pjXyZrPqWgmcvwr6t5uofqBBCCCFmiAZmjgd8bQDu21vglV6N8Vmd+xITThKplWYYEPXNHafYM+Ec73ziYZueCYhXmNpH1C/35PzGgTqdsueqaFDRs4wxtBdSazdlD0BnZyf79+8nm83S0tLC17/+dRobGwHI5/Pcf//9XHfddTM+88UvfpE77riDSCTCV7/61anuxPfddx9er3fedRZj/ml7JJ14fdlg5RGP2PzTJRjJQ0ejhYYzP+3ZcW1qOp+rft3nJHuILPCDtKlssPog5iFlvfFImYpS67A+hCcTKV311oDigdsteodMnr7o4g93T687mNGcFtpVOMd4QNE9odFZ0iuzZ2Iy2Jln/00RJ1BoCK/itC/rsNzrkdvt3BsGfPU7ZQ9AJGCTSC/9ALuScP9C9XMFz9/j8XDo0KGy73m9Xh566KE5r+u6PjWlT6nSdSutsxjSQivWTHPU4snzcP0Wc+r758xPO3fdZy7Dte3SOiuEEELUg5BXkSw4PajyljPdTWvUYtdWk/95fvrh83tDkLEmg41VEPHbc6ZG6Z2AgH/+lq3GyQzIlTIhi/rlmoxmVmNqqOUIeRUZCwayC6872yu9kCpoRBeox5uVBLRizbTGbAqWE9Be1RC1Z8xPe9WPLip2XSMBrRBCCFEPdB1CHkV/Bt4fhi0RG5cBe68x+VWPRqrozEv7O8/DQzfnVm06lVDA5sqsgPZy2hm/OJ940MalQ0zG0K477sms2uE6D2h1HW6/tshfvru4z73SC7/zvOKP7s/ItJUVyGURa6YpZON1Ka5vnx6v0hy1ODoy8w/SpZTzNGtrg4xrEUIIIepFPKBIZJyEUG1x5zfa61Jc12bxzCX405ehscHktutWL6FjKKC4PCug7Z5QCwa0hgE7Wk0MuTNed6620IbWQevl3XvzfOdk9a20V4PZ37sny/ZmuQ+uRL62Ys0YNOyg3AAAIABJREFUBtx2XRFPyXx1rbG5mY6fuQS7O0y0Oh4XIYQQQmw24ckETL8egNaSh867txb514fh1QGbT9+eW9VjigZsLqVnBq+9E9VlL97VLgHDejTVQuut7xZagJBfcXBHda20RRt+81kkmK2CBLRiTd2zd2YqxKaQk+m4WPK788OLaka3ZCGEEEKsvZDfJjEBbw0qOhqmf7j3XmOSMp1WpdKH1qshGlRcSc18rT+jVdUddZfca6xLLgM+sq+wauO0l6vaVtruNAQ8SoLZKsyf5RgNVc/pwjYZtQHLIxJgxjnpU/PTauxrgItJeKtf4yOH7A137su1EeuDKE/KeuORMhWl1mt98PkVF5NwYVzj87Hp32mPC/7lA1naYmrVzyviV/SWZF/OmFCwwO9lwWNpia7u8a7Xcq9HnzhYwIlb6l/QDwd3FPn377r5yo7K611KQWNwsXVyc9anBQJaNut1qU+bJL270+3YYF8DfOkVxV17i3jc6+FP1CrbJPVBIGW9EUmZilLrtD6EA4rnLkwmhJp1R9kWX5vxjJGAYiQHpu2MreydcMb61uX1XaflLpbvrhsKfPNpN//HtsrrXEpCNDT/dFPCIV2ORd2JRy2OjcBPLsORYbj7hsLCHxJCCCHEqor4Fe8PQusaBa/l6DpEvE6yKnDmoI0ukBBKiNUW8it8LsVA3qi4zsUUhCTrdlUkoBV1pyVqc7hP8S9+AZ/6cA5X5e+6EEIIIdZIJGCjgPam+hrj1xBUU1P39FQxZY8Qa6EhqOjNVr7JPTOuiIWk7lZDAlpRd1piNj+/otHcYHFtW339SAohhBDCEZ4MFNvj9fVbHQkoeiYD2t4JCASklUvUn0hAkchUDsUuppz5kcXCJKAVdacpZON1Kz55S36tD0UIIYQQFYS8CpcBbbH6uukO+u2pFtorE86/hag3Qb89bwvtlRTEg9JCWw0JaEXdMQz47KG8PJUSQggh6piuw7VtVt0NDQoFbS5PBbRKuhyLuhQK2nRXCGiLNgxlNaLSu6Aq82c5luxr9WUTlce+TpkLbkGbqD5selLWG4+UqSi1juvD3mvMujv2aFBxsVsBGlfScItkORZ1KBpUXOkrH9B2pSDuV+iLfVi0SeuTtNAKIYQQQogl2d1Rfw+gowFF92QLbd+EM72QEPUmGlD0ZioEtGlolIRQVVt4HtrNGurXJXmUJ0pJfdg8pKw3HilTUWr91odYEOrt2GNBJymUAgYyGtGA01pbf9ZvuYvliwUVfdnybYsXxiEatJH6UR1poRVCCCGEEBtG2K8YzWv0ZcDrou7G+AoBTj0dK+gUywyTvZSCkCSEqtq8LbRqchH1QcpDlJL6sHlIWW88UqailNSH2tI0iPoU7wxoNARU3V5bKffNTdMg4rVJTBh0hme+dzapiDXZi64fm7U+SQutEEIIIYTYUOIBxZv9zlyfQtSrqM+me2Lu6xdTEJMxtFWTgFYIIYQQQmwokaDijX6Zg1bUt3DAmkpgVqorqREPSd2t1sJJoWQscv2Q3AGilNSHzUPKeuORMhWlpD7UXDCgePsCHNxVp1P2gJS7IOC35wS0RRuGc04WZKkf1ZEWWiGEEEIIsaGEAjYjOSfxjhD1Kui3uDQroJ2ag1aitKrJpRJCCCGEEBtKdHLsbDgg3TZF/Qr7LS6lZr52KSVz0C6WBLRCCCGEEGJDcebwnA5shahHEb/FlfTMOnopCVEZP7soEtAKIYQQQogNZaqFVrocizoW9tv0zupyfCkFQZmDdlEWSAolo9Xri5SHKCX1YfOQst54pExFKakPtRb2g2FAyA/1e22l3De7kNdmNK9h2uCabGY8l4R4s2JpdWNz1qf5A1r5ntUXKQ9RSurD5iFlvfFImYpSUh9qTjdgS9yu78Q6Uu6bnm5A1KfondDoDDuvXUgpbtyxxAzHm7Q+LThtjzR41w+FlIeYJvVh85Cy3nikTEUpqQ8r45pmu66vq5S7UEA8oOguCWi7khr3huu77taben5uJYQQQgghxJJc0yiJdUT9CwcVPZPjaPszkCxCVMZ+L4oEtEIIIYQQYsPpbLHW+hCEWFAooOiaDGj//AjcsadY313l65BcLiGEEEIIseHEw9LKJepfcDKg7c/A987AHXvNtT6kdUcCWiGEEEIIseFs0vw4Yp2JBm0uppzW2ZuvLxL0yYOYxZKAVgghhBBCCCHWQDSo+GBEWmeXY8Esx/J4q45IendRSurD5iFlvfFImYpSUh82Jyl3oTkB7aUx+OiNRYKSDGpJpIVWCCGEEEIIIdZA2K/wuRV33CCts0u1cAutPDqqI/IoT5SS+rB5SFlvPFKmopTUh81Jyl1o6LrGA7eYBH3Ov8XiVRHQCiGEEEIIIYRYCbfvqv/WWaUUR44cobu7G4/Hw2233UZTU9PU++fPn+fYsWMEg0EOHTpEIBDAtm3eeOMN0uk0t956K/F4fM52q1lnIfN2OVayyCKLLLLIIossssgiiyyyrNii6bXb1kpRSvHOO+/g8XjIZrM8+uijDAwMAHD48GH+5m/+BpfLxcDAAIlEAoBvfetbHD16FNu2+drXvkY6nZ6z3WrWWYi00AohhBBCCCGEqEjXdb7whS9M/fvKlSucPXuWeDzO9773Pb72ta/R2to69f7Y2BhHjx7lscceQ9M0+vr6eOWVV3jwwQcXtU415g9opWt/fZHyEKWkPmweUtYbj5SpKCX1YXOSche1rgOrUJ+eeuopJiYmSCaTHDhwgN7eXqLRKMVikV/+8pfs2bOH1tZWenp66OzsRNOcg9q5cycnTpyYsa1q1qmGZDkWQgghhBBCCLEgv9+Pbdvk83ls22Z8fJzR0VH+8R//kZGREf78z/+cEydOkE6n8fv9U58LBAJzuhNXs041KrbQJhIJhjWNlCYxbz1JpVJrfQiijkh92DykrDceKVNRSurD5iTlLmpZB4aVTUItfSRte3s7AI888sjUa0888cSMdR544AEAHn/8cV566SUOHDhAsVjkS1/6Ei6Xi4aGBl566SU+9rGPkc1mpz6XyWQIhUIzthUKhRZcpxoVA9r29nYai0XCxcVl3eofSHOqa5wd18ToG84RDblJDE+wvS3MwFAaDTi4txm321jUdpVSFCcmsAoFlG2j6TqGx4OnzEnbloWZywFguN0YHs+827aKRaxCwVnf48FwuwEwczlsy6rq+Eo/t5BiNos1uW1N09Ddblw+34LHmUqlCIfDVe1DbHxSHzYPKeuNR8pUlJL6sDlJuYta14FGt4v2KuOR+cwOYsuxbRtd12lvb8fr9aLrTiOorusopejo6KCrqwulFJqmceHCBTo7O2dso5p1qlHTpFBd3eP0DBXYf10TgyMFXJqG3+Mm7PfSPZBl1/Y4Zy+O8+axQW7f14TbU93uUz09XHzlFQqpNFaxOB3Qut24A346Dx0ivmPH1PqZgQFOPfsTAAyPm5v++T+fd/sXX/45Y1euoCyLa26/jfabbkIpxcWf/4Lxnp4Fj09ZFtd8+HbaDx6cdz0zn+f8iy+R7u/HKhSmA1qXC93tpmHHdrbfdx+aLq3iQgghhBBCiPpw7tw5Xn75ZbZv305/fz+vvvoqf/EXf0EgEODQoUM89thjXH/99Tz77LP8yZ/8CbFYjIMHD/LNb36Tzs5Ojhw5wl/8xV8A8JWvfIU/+7M/m3edxVggoqx+pHLfQIqBMZPGmI+CqaHQ8Pu9uD0ufB4vhm5xvmuCbR0Rzlwc452Tw9x8QzOeeVpqlVJcfuUVet5+G8PtQU02oWu6jm2a2KaFmS9w6qmnab/pJjrvugvdMFC2wszmQNMoZrJcPvwq2+6+u+w+Ri9eZODECXS3B2U527x6zma+gJnLg1Iou3JLrW1ZWIXivNdq9MIFTj3zbOnZoekGtmVjWXn0QpG+D44zfO48B/7gD3AHAmW2ItkDRCmpD5uHlPXGI2UqSkl92Jyk3MX6yQrV2dnJ/v37GRwcpKWlha9//etEIhEA/uiP/ogjR47Q19fHv/k3/4atW7cC8MUvfnFqjtmvfvWrU92J77vvPrxe77zrLEZNWmgnJgoULZ2O1hChgIuipWhp8qEU+DwGhgG2pbAsRcBvsHVLCGybxGCGbVsqN7Off+EFBk+fwfB4UZbJlltvpW3/fjSXCyuXI3H0KP3HT6DpBkOnT7P93nvnbEPTdfref58tN988J0gspNOc/elP0d3zd/V1B/zs+dSnULZd9n2lFN5I5fMYOXeO0z95Dk3XUZZJfMdOOu+8A5ffDyjGu7vpevU1ipksnnAYY7KAhRBCCCGEEGKteTweDh06VPY9TdO45ZZb5ryu6zp33nnnnNcfeuihBddZjIUD2gUC/YGBFGMZG6/HjdI0PB6dbNZG0zSUBjZgKQ3TVli2IpUxCYU89PVPoGeKJFN5du+M4ZnV/Xj47FkGT51Cc7kwPG72/+7v429snF4hFGTnxz9Gy74buPjLX7H7Nx+cPlatZFEK27I5+dRT3Pj535+xjytv/HpyjKyCyXTRMx6UTP6/ZugE21pZimImw7mfvYRm6NiWxY777qX9pptmrNO8dy/Ne/dy4Wcv037TQXTXdKt1IZ0mMzzsBNPhMGhhUr29JHt7abzuOnyx2NS6tmmSSiTIDA1RzOXwhoIEGpsItbdPpcO+Kjc6Sm58HIBwR8eM8b/Kthm/cgUAl9dLqK0NpRSZwUGK2Sy6YRC55hoK6TTJnh6yo6MYHg/h1lZCW7bM2ZdYIfJgd/OQst54pExFKakPm5OUu5A6UBPLbqG91J3EEwhiKwu3x8VEQVG0NXQNbAUuXZErKIpFm2LBIl+wuH5bkNGJIhSKYFlEIh62bYlMbVPZNn3vf+C0xObz7P/s784MZkuE2tvZ93ufRTfKdF1WikBTExODg2SGhuh+802uuf12wBmXO3DsOJrLhTcSIb9CWeaGz53DLprYtk3HLTfPCWZL7fzYR+e8Nn7lCudf+hm2abL9wU8w+t77DJ46iZUvEGxqmgpoU729nHr6aayiCSXZzTRdwxuJsv/3PovL55t6ve/YMXqPvIumadz8v/xzDHd06j3bsjj19DOgFKHWVvY/8nsAdL/xJqOXL+MNhdj7mU/zwQ9+gJUvzNiXLxpj3+99Fpe0MgshhBBCCCFW2ILZh9QCi64buAwd3WXg9+nkigpNA1230Q0nY5Wma04LqKZho5zPaqA0DaWcwLd0m7Ztk+rvQwHRbdsItrXNewyaYZR93bYsrn/wk/iiURSQOHqUQiZDMZ/n5NNPg2Gguww67zo07/bRtAWvQ6Vl8OQpFODyeui4/fYlbwdNY/TyZfqOH8c2LaxiEdu2UUAqkeDYD3+EWXBeC7a2Et22DV8shmXZZMfGeOc73yGXHJ/eHlcbsFXFfdoV3jOLBY4+/jiWaRLu6CC6bRuugB/LspkYGeHED3+05POURRZZZJFFFllkkUUWWRa/bFbLbqF1AlYdTdfwuHSSORuXCxTa9JVVoFAoBUop0lkLr9tFvmCCNvfyF9Jp7HwBzeUitm3xqZtLKdvm2gc+zokf/WgqgVR8x3Ys00KZJnt/77OwwHxN+fQEbz32WNn3bNvm+t/4DRquu67s+6m+PjTDwBeLo81qRc6OjJDs6Z7u7jxJ0zQad+2e0Q1Yc7kYPHYcr8vNlttupe3GG3EHgwAc/+EPATDcLm54+GECTU1T2+x+4w26f/0GtqZx/sWfsfd3fnvZWZTNfAHDZXDj5z+PZ3IwuF0scvJHPyY9OEh6YIArr7/O1mX2hxdCCCGEEEKI+Sw7oG1vD+FyuzF0DbcLIn4dXXeCMhS4XBrRoI5purADCtMyCPgMtrX5KebdKMsmFpnZPdUsmWDXHfAv9xAJb9lC8+7d9B87TnpggHR/P5qu07J/H6G2NlJVTM1jlnStnUGpismiAOxCAcPvx3C754wtTfZ0c+75F9DLzBcV27Z9zry2mqax93d+m2jJ/Ex9772HMi1nvqdDdxJsaZnxma133EE+mWTo9BlSfQnMXK5CBuXq2YUC+37nEbzR6W7KhsfDns98mre+9W00w0nSJQGtEEIIIYQQYiUtO6Dt6R3HGwzj8ej4fH5GkiYul85kPEvQA+Mpk1zBoli0mMhbbG310Z2YIJfOo0wT3WMQC08HtaUBVyE9sdxDBGDnxz9OsjdBLpmcem3H/fc7/7NAEiPDZdC4Zw/lGvOVUvhKArvZdI+TQdkqFp1Jg0ve03Qd3eWabrmd7zgmxwNHZ002PH7lChgGdi7HlptvLvvRtg99iKEzZ7GLJpnBQaLbtlXeTxV88Rjhjo45r7t8PuLbtzPW1UVhojblJoQQQgghhBCVzB/QVpF5K28pNMtGt3WKpo2uK0zLcrIcK4Xt1jEtG8uyKZgWOdPE79Up5ItOy6aa7PVdsh93OITh82LbNqMXL3LNHR9e3FlpZRbgut/4OMee/CEoxf7P/i662zXv+lf/3+XzsfOBjy3uGCaFWluYGBoiNz6GbZkzMhi37N9Py/79U/+++PLP6fvgAyfAnXU8yjRp3LN7TnnYlgUazrlUKCvd7XLGMesaZrEw9zwp9/+q4vVw+/0V9+UO+FFOH3PJ2rbSJDPe5iFlvfFImYpSUh82Jyl3sX6moa1ryxtMCViWTaZgUiiYpLMWbkPDnMxoXCxYWJaiaNkUihYZ0wbLxu81sIrO/6PmdtfVNI1wezvgJDwaPX9+3mOYr8tvqVB7Oy179tC0axfBtraqz1EtMMZ2Pk17dgNg5vP0vPXWQjua9xjKtQR7AgGn27NlUShpfS5VzGRQto1SCn88Pud9q1ic8W/bNOdtLZ4YGqr4XqqvD03T5nSXFkIIIYQQQohaqyKgLdd8Ob1Eg26KBZPxbJHEQA6/RyObt8jlLbJ5m6KpyGRNktkiVsHEo0P/QMYJZi0LdI14xDdjm5pu0HbgAKpYRPd4OPP8C4x3XSm7//HLXRz9H9+j//0PZr1X/vh3fOxjbLv3XjRNr2L96q7BfEvj9bvQDadbce/b79B75EjFdXOpVEkgOfc4nHh35mea9uzBnrxO51/+edntXj78GgCeUBhvJOpcY8PldIHWdZI9PTPWT/X0VqgDk2ybS7/41Zz9jJw7T3Z4GAB/Q8OyrpssssgiiyyyyCKLLLLIsphlc1r2GNoD+9spFi2KlgJNw21o7N423a3W0DWaYpO7Uc6/LcumvSUAuobP4yrbGBjfuZP2gzeR+OB90OHEk0/ScN31dNx2K55gkNz4OL1HjjB66RKarnPhZz/D39BA5Jpr5j1eTdOcLrOLYJsmw2fPoiyr4jr+eJxga+uc1z2hENvvu5fzL72E5nJx+fCrDJ06w9Y7PkyovR3bNBm/fJmet94mn045GaM1nYXG9V4V7ewkunUrqb4+xrq6OP30M+z8+MfQXS7MzAQn/+lpcuNjADTt3oUxOaY3vm0b3b/+NZrLRderr+MJhoh2dpK8coWzP31h/p0aBn0fvI+maVxz6E40TWPk3DnO/+xlNLcbZZp0HjpU1fELIYQQQgghxFItO6C96vT5EUazioaoj4Jpk845wV973EPfUAZVtKFocu32KOfPDIKhse9D7fibKh/C9vs/guHzcuW119A9HkYuXmDk3FnnTWeyW+f/leK6T35ywWB2qcx8jjPPPlvxfWXbtB84yI4yAS1Ay7596C4XZ3/6UwAyw0Oceuqp6S7GmubMpWtZ+KIxdn7so3gmp+Spxu7f+i2O/+OTZIYGGbl4gdFvn0d3e7AKeWe7pknbgYNsu+eeqc+EOzqmAmHbtjj9zDNTxxNqa2diuHK3Yk8giCcYoOedt+l97yiarqNME83lAsui8667VqwshBBCCCGEEOKqmgS0brfBjXuaOHpikNHRDAf3NPLumVGwFbpyY5gWZt5kS1uQ5OgEmq7Y+6EttDYtPH3M1jvvpHnvHs4+/1Py40lsy5miRtd1NF0n1N7GtQ88MKPVVdN1XB4vtmVV1dCpaZqzvm7MSNpkuD24PN55PulQto3u9cy7TtPu3cR37uT8Cy+S7OlBWRa2bU/N4+vyemk7eCPtN83MVHz1XCzdqDh/rMvn48Af/gGXf/krBk+fxjZNlFK4vD50l4vOuw7RfMMNcz6361Of4uSPfkx+fBylG2iahr8hzu5Pf5r3vvs9lG1XHAu7/3Of4/TTT5Ps6UXZNprX6Va97e67yu5LCCGEEEIIIWpNS07k5mQiigR9KKX4pWnyK7NyN9vZLMvm2OkhxlN5rt0e58y5Edqbg/QlxohF/Ph9Lnr7U9x4sIPGmG/RB1vMZDCzWSeAdBm4/AFcvrnbUbaNVXDmjTU8noqBYLn1dZcL3eXE+VahUHXCKc0wqk6EZBUKFDMT2EUn+ZLh9eINh8uua1sW9mTSpkw+T2SeKYKubruQTqMsC8PjxhOJzpn/drb8+Di2aaK7XFNzy5q5nHNeuo7h8aCU4swzzzB2+TKeQJCb/uSPASik01j5PJqu4YlE0Q2j4n5EbaVSKcIV6o3YWKSsNx4pU1FK6sPmJOUual0H7nUZ3OdaXnvlI488whNPPFGjI6otTdNITuTmvL7wGS9ifLHh0tm/t5nBwQk8Xhc3H2hDKUU45qUp7qd/OMNNW6Mz5pxdDHcwgDu4cKuuZui4/NUHzJXWNxZodV0qw+upetu6a7rVWDOLC5aH4fXg9zYs6ni8sblB8rzXr2TcuSccgnBoUfsTNbK5x/9vLlLWG4+UqSgl9WFzknIXUgdqomZjaK8ydI221pkBTiziBLCd7fIUSgghhBBCCCFEbSx7HlohhBBCCCGEEGItSEALnHvpJc6//HLF91/9xjeYGBxcxSNamtnn8fpf/zWpRKIm29Y0jd2f/i0+/L9+aWr8bKla7ksIIYQQQgghqlHzLseiPNs0+eVf/mXF92/4zGdo/dCHarrPnfffjzcSWfZ2jv793xPdupUd99474/Xhs2c5+fTTHPryl2u2LyGEEEIIIYSo1gIB7fobqWxb1hIy7WrMf64Lvb8w3eXm/j/7v6b+ffiv/op9Dz9MfMeOsuuXP4+FjmHmcbbur02A3PahG7n0yitsv+feGRmT+97/gNb9H0I3XDXbl1iM9ff9FEslZb3xSJmKUlIfNicpd1HrOrA569P8AW2V1/jVb3yD9ptuYvjMGZRSRK+5hus/8Ymp6W+yo6OcfvZZ0gMDuAMBdt53H81795J4912GzpzhQ5/7HAC//q//lXBbG/sefhiA1/7zf+ZDjzxCuK2NQjrNmeefZ/zKFQyPh45bbmHrHXdM7b/jllvo++ADNF3nw//qX827/sTgIKeeeorM6Cixzk48wSAuv3/eeHb00kU++McfYOXzNO3aNXV+l199lXRfH/t+93enVj/7wgso22bXJz+58LUt2We587j4y1/S++672KYJHg8f+sxniG3bVtV5vP7Xf83+z36WcHs7r37jG3TeeSeDp05RzGaJdHSw51OfmprSKD0wwOmnn56zrWs/+lGa9+7hzE+fJ9nTTXTrVsCZ1mfo7Blu/uM/Bm3mvipd+8WUt6iC/A5uHlLWG4+UqSgl9WFzknIXEs/WRM26HKcTCW750z8F4IN/+Ae6Xn+d7ffcg7Jt3v+Hf6D1hhu48fOfJ5VI8N7jj+NvaCC2bRvnfvYzlFIUJyZQlsV4dzfgBMFWPk+opQWlFMd+8AOinZ3s/cxnKGYyvPf44wQa///27j4oquv+4/h7n2AFlhXQBQygAjYiopGoCDEmmowxxSaZNpKmUeskY0yTNGM61bZ/OLHjRKyZppo6/kJjM0k7oyGJJmk12oxxTAYZNcYUU7C1ogafUEAelwdhd39/EG9BFNAAC/h5zTCM517v/X7vOa7n7D33nggixowBoObsWaY8/TQWm63T/cMTEvjX++8TPXEisdOmUXnqFF/n5hKTltZpfhcLC7lz0SIAjmzZYuQXlZLCgbw8Whobsdrt+LxeLhYWGoO2G9U2D4Dg4cOZumQJloAAjufl8a+tW0n/+c8xWyw3nEf16dPcsWAB+Hx89fbblB09iis5GZ/Xy7/ee48RqanEpqVR9c03HMnNJWbqVKB1LV9XUhLnCwqMAe3FoiKGhIV1GHx2du27W98iIiIiIiLd0WMvhYqZOhWzxYLZYiE2LY2LhYUA1JaW0ux2M3L6dMwWC86YGFzjxlH69dcMCQ/HYrPhvniRqpISwhMSCAwJob68nOqSEpyxsZjMZtwXL+IuLyd+5kwsNht2p5MRqalcPHr0f+dPSzMGgZ3tX1taSnN9PbHTpmEymwmPjyds1Kgu84vLyMAWFIQtKIiR06cb+QWGhuKMiaHs21gunTiB1W4ndMSIm7uObfIAcI0bh23IEMwWC9GpqZitVhouXbqpPGLS0lrryGolLCGB2tJSAGrPn6elqYnYtDRMZjNho0cTftVU6KgJEyg7ehRPczMApUeOEDVxYodzdHbtu1vfIiIiIiIi3dHlHVpfNw7iA6zBwca+tpAQmurq8AFNtbUEhISA2WxstzuduMvL8QHOuDgqT52iobISZ2wslsBAKktKqDl7FmdcHD6goboar8fDoTff/N85PR5CIiPxfXt+W0iIcfzO9m+qrW19eVHbeMLCOs3VBwQ4ncb2wKFDjfwAIidO5Nzhw0RNmkTpkSNEjh/f5XXztflpW9Y2D4Dz//wnZw4coKGqisvNzVhNJi7X1+O5fLnLPHxX/ViHDDG2mS0WmurrW+uoro5Ah6PdsQKdznbHCo2LwzpkCOXHjuGIjqb67FnG/ehHHc7V2EVddae+pXuubj8yeKmuBx/VqbSl9nBrUr2L2kDP6LEpx42Vlcb004ZLl1oHsUCAw9E6+PN6jbtvjdXVrQMoYGhcHBXFxTRWVhKbno7VbudiYSHVZ84wIjUVaL0LagkM5M6nnmr3UqK22pZ3tn81/3X8AAANcElEQVTNuXNcrq9vV9ZUV0dQeHin+TVVVxv5NVZVGfkBDLv9do7t3Im7rIzy//6X+FmzOr9YnWgbb31FBcW7dzPxiSdwREdTW1tL4dtvA63X9WbyuJaAkBCaams71FHw8OHt4opMSaH0yBHqKyoIGz3aqMO2uqqr7tS3iIiIiIhId/TY/M7T+/fTXF9Pc309Jfn5RCYnA+CIisIWFETJvn14v31m8mJREa5vtzvj4qg6dQpPSwt2pxNnbCwVx49z2e3GER0NQEhkJHank+Ldu2lpbMTr8eAuK7vuuqed7e+IisISEGBMGXaXlXHp+PEu8yvJzzfy+yYvz8gPwGKz4UpKomjbNhxRUdiHDv1O1/KKlqYmzFarMbCsPHGCxqoqgJvO41oc0dFYAgM5c+AAPq+XypMnqTx5ssN+USkpVJ48ybnDh4m+xnRj6LquulPfIiIiIiIi3dFjd2gjx4/n8Ftv0VRbS+T48cSmpwNgMpsZ/+ij/HfXLk7l5WF3Ovnegw8ag5egYcMw22wM/fZlQ1a7HbvTiS042LhbaDKZGD9vHsW7d7N/wwa8Hg8hLhcj7777mrF0tv+VeI5+9BEl+fkEhIQw7Hvf6zI/V3LyNfO7ImriRM599RVj58696Wt4NUd0NMOTkjiYk4M9NBRTSAhBw4a15niTeVyLyWxm/Lx5HP3wQ07s3Ut4QgKu5GRMVy0bNCQ8HMeIEbjLyoi4zrm6qqvu1LeIiIiIiEh3mGrcjR2mbocG2/H5fHzm8fCZ19PlQfa9+gfumD+fYNfwLvcdrBqrqzm48f/IeHEpVru9V85RW1uL4xrTfHvDkS1bGHb77ZoG3I/1ZXsQ/1JdDz6qU2lL7eHWpHqXnm4D95gt3HPVDakblZWVxbvvvttDEfUsk8lEjbuxQ3k37tDeyIJGt+biRz6vl5K8fbjGj8dqH9KLZ+q9BcuqT5/GPnQoASEhXCoupuqbEm7PnNtr55OeoAXsbh2q68FHdSptqT3cmlTvojbQE3psyvGtynP5Mp//7ncERURwx/z5/g7nptWXl1O4dSuepiYCnU7G/uAHrW9RFhERERER6ad6ZEB71y9+0ROHGZAsAQHMXLHC32F8Z9GTJhE9aZK/wxAREREREek2vYVHREREREREBiQNaEVERERERGRA6nTK8T2W7/6mLOlB4eH+jkD6E7WHW4fqevBRnUpbag+3JtW7qA30iOsOaLOysvoyDhEREREREZEb0uk6tNK/9Od1oaTvqT3cOlTXg4/qVNpSe7g1qd5FbeDGXG8dWj1DKyIiIiIiIgOS7tCKiIiIiIhIv6Y7tCIiIiIiIjKoaEArIiIiIiIiA5IGtP3IRx99xLJly1i+fDnLli2jqKjI3yGJn+Tm5rJgwQJqa2uNsoULF/oxIhHpDo/HQ1ZWFq+//rpR1tzczE9/+lPWr1/vx8jEH3Jzc3nssccoLy83yj744AOysrI4e/asHyOTvuTxeHjiiSc63cftdvPiiy/2UUTSV9S37xudrkMrfefkyZPs3buX7Oxs7HY71dXVXL582d9hiR85HA62b9/O448/7u9QpAd8+umn7Nixg8rKSiwWCzExMSxYsICEhAQAfD4f27Zt4/PPP8ftdhMZGcn8+fNJSkoCoKSkhDfeeIOSkhIaGhqYM2cOTz75pHH8/fv38+qrr7Y756hRo1i7dm3fJSkABAUFceLECVpaWrBarRw+fBiXy3VDx7jyHguTydQbIUofGjlyJHl5eTzyyCMAHDx4kOjoaD9HJSK9TX37vqMBbT9RVVWFw+EgMDAQAKfTaWw7cOAAO3bsoLm5mZiYGJYsWUJdXR0rV64kJSWFhoYGWlpaeOaZZ7Db7f5KQXrYfffdx549e3jooYcIDg42yisqKtiwYQN1dXUEBATwzDPPEB4ezvLly9mwYQMmk4mmpiaWLl3Ka6+9hs1m82MWcsWJEycYNWoUs2fPpri4mM8++4w1a9aQk5OD2WwmPz+f3Nxcxo4dy+zZs3nvvfdYu3YtGzZsIDg4GI/HQ1RUFKGhoXzxxRfXPc+MGTOIjY0FIDQ0tK/SkzZMJhMpKSkUFBRw5513sm/fPjIyMigpKTH2yc7Oprq6Go/Hw/e//31mzpxJVVUVK1euZMKECZSXl/P0008zdOhQP2YiPWHy5MkcOnSIRx55hNOnT+NyuTh//ryxff/+/fz973/H6/USEhLC888/j81mY/ny5axfvx6LxUJDQwO//OUvWb9+PVarum4D2dmzZ9m0aRMvvfQSAB9++CE2m417773Xv4FJj1Pfvu9oynE/kZycjM/n49lnn+WNN97g3//+NwAXLlxg165drFixguzsbFwuF7t37wagtLSUuXPn8vzzz5OQkMD27dv9mYL0MLvdzj333MPOnTvblW/evJlp06bxyiuv8NBDD7Fp0yaCg4OJjY3l6NGjABw+fJgJEyZoMNuPLFq0iBdeeIE5c+bws5/9DIvFQnV1NTU1NQDs2rULgMcff5zMzEzuvvtu3G43+/btA2D06NE899xzpKamdnqeKVOm8MADD/Dwww8zc+bM3k1KrisjI4P8/HwaGhooKysjJiam3fYXXniBNWvWsGrVKnbt2kVDQwPQ+pmfmZnJ8uXLNZgdJIKDgwkJCeH8+fPGlxttpaSk8PLLL5OdnU1GRgY7d+4kKCiIpKQkvvrqKwDy8/OZOnWqBrMiA4j69n1Hn4z9REBAAKtWreL48eMUFBSwbt06Hn30USwWC+fOnWPFihVA63MYVzq0kZGRREZGAnDHHXfwl7/8xW/xS+948MEH+dWvfkVmZqZRVlRUxFNPPQVAWloaf/rTn/B4PEYHety4ceTn53P//ff7K2y5hrZfLnzxxRd4PB7GjBljDFouXLgAwLBhw9r9bnsnpzt+//vfAxAREcG8efOYNWvWd45dblxCQgIlJSXk5eUxefLkdtt8Ph8ff/wxX375JS0tLVRUVFBaWkpYWFi7z3UZPNLT08nPz+fLL7/khz/8IVu3bjW2VVRUsG7dOiorK/F6vcZ05FmzZrF9+3YmT57Mnj17WLJkib/CF5GboL5939GAtp9JTEwkMTGRuLg4Pv74Y2bMmMHkyZNZvHhxu/2qqqrweDzGn1taWvB6vX0drvQyh8NBeno6n3zySbvyq5+r8/l8TJkyhXfeeYe6ujqKi4tZunRpX4Yq3bRv3z42btxIbGwsy5YtM8qvXvv7Rv89Dxs2jIULFxIREcGlS5fYvHkzOTk5jBkzxpiCLH1r0qRJbN68mdWrV3PmzBmjvKCggOPHj7Nq1SpsNhsvv/wyLS0tQGsHSAafKVOmsHTpUpKTkzvUcU5OjvG8/LFjx3j//fcBGDt2LJs2baKwsBCv10tcXJw/QpceZjab232+t7S0aDbVIKe+fe/TlON+4ty5c5w8eRJo7dgeO3aM4cOHk5yczMGDByktLQWgvr7euJNTVlZmTDHdu3ev8fIYGVzmzp3LJ598YnzIjRs3jr179wKtz2DExMRgtVoZMmQI8fHxvPXWW6SmpmKxWPwYtVzLBx98wGuvvUZiYiIrV65sN6U0KioKwHgb6pXfV8q7kpiYyNy5c0lPTyczM5MxY8bg8/naDaSkb91///38+Mc/7vACILfbjcvlwmazUVNTw7Fjx/wUofSVoKAg5s+fz8MPP9xhm9vtZsSIEQAcOnTIKDeZTNx7772sX79eMy0GkfDwcC5duoTX68Xr9fL111/7OyTpJerb9x3doe0nPB4Pb775JmVlZVitVuLi4li8eDFhYWE8+eSTrFmzBo/HQ2BgIIsWLSImJoaYmBj27NnD66+/TlxcnN6GO0iFhYWRmprKP/7xDwB+8pOf8Mc//pEdO3bgcDh49tlnjX0zMjJYt24dv/3tb/0VrlzHtm3beOeddwgICCA+Pp6//e1vAMyZM4eIiAjmzJnDf/7zH7Zs2UJaWhp5eXkEBwczffp0AGpqajh48KDxDM7p06fZvXs3SUlJ3Hbbbfz5z3/GarUSHR1t/IcYEBBAYmKi33K+1blcLh544IEO5VemkK5duxaHw8Ho0aP9EJ30tRkzZlyzPCsri9WrV3PbbbcRFhbWbtv06dN59913ueuuu/oiROklHo/HuAsbGBjI7NmzeemllwgPDzceL5HBR337vmOqcTf6ri4MDbZ3mP4m/UtVVRWrV6/WkhwiA8TGjRuNO+ttZWdnk5CQYCzbs2fPHiorKxk5ciQLFy40vp0tLi7mN7/5TYe/v2TJEu677z4+/fRTtm/fzoULFzCbzcTHx/PYY4+RnJzc26mJSC/Jy8ujoKCA5557zt+hyHdQWFjIX//6V9asWePvUKQfU9++ayaTiRp3Y8dyDWgHJjV6ERGRwSsnJ4eioiJ+/etfa93aAezKF5WLFy9m4sSJ/g5H+jH17bumAa2IiIiIiIgMSNcb0OqlUCIiIiIiIjIgaUArIiIiIiIiA5IGtCIiIiIiIjIgXXfZHpPJ1JdxiIiIiIiIiNyQaw5or/WwrYiIiIiIiEh/oinHIiIiIiIiMiBpQCsiIiIiIiIDkga0IiIiIiIiMiBpQCsiIiIiIiID0v8DTSDgjwhY9hs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1" name="ZoneTexte 10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CME GROUP – 10 décembre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/>
          <a:srcRect t="3226" b="8787"/>
          <a:stretch/>
        </p:blipFill>
        <p:spPr>
          <a:xfrm>
            <a:off x="694944" y="1690689"/>
            <a:ext cx="7095744" cy="4191612"/>
          </a:xfrm>
          <a:prstGeom prst="rect">
            <a:avLst/>
          </a:prstGeom>
        </p:spPr>
      </p:pic>
      <p:pic>
        <p:nvPicPr>
          <p:cNvPr id="7" name="~PP187.WAV">
            <a:hlinkClick r:id="" action="ppaction://media"/>
          </p:cNvPr>
          <p:cNvPicPr>
            <a:picLocks noRot="1" noChangeAspect="1"/>
          </p:cNvPicPr>
          <p:nvPr>
            <a:wavAudioFile r:embed="rId1" name="~PP187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0968689"/>
      </p:ext>
    </p:extLst>
  </p:cSld>
  <p:clrMapOvr>
    <a:masterClrMapping/>
  </p:clrMapOvr>
  <p:transition advTm="53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Production d’éthanol aux États-Unis</a:t>
            </a:r>
            <a:br>
              <a:rPr lang="en-CA" dirty="0" smtClean="0"/>
            </a:br>
            <a:r>
              <a:rPr lang="en-CA" sz="1800" b="0" dirty="0" smtClean="0"/>
              <a:t>(millions de gallons)</a:t>
            </a:r>
            <a:endParaRPr lang="fr-CA" sz="1800" b="0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mondial</a:t>
            </a:r>
            <a:endParaRPr lang="fr-CA" dirty="0"/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88713294"/>
              </p:ext>
            </p:extLst>
          </p:nvPr>
        </p:nvGraphicFramePr>
        <p:xfrm>
          <a:off x="411892" y="1725699"/>
          <a:ext cx="8453437" cy="4668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Renewable Fuel Association - RFA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69811" y="2201564"/>
            <a:ext cx="532783" cy="261551"/>
          </a:xfrm>
          <a:prstGeom prst="rect">
            <a:avLst/>
          </a:prstGeom>
          <a:solidFill>
            <a:schemeClr val="accent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14,34</a:t>
            </a:r>
            <a:endParaRPr lang="fr-FR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~PP500.WAV">
            <a:hlinkClick r:id="" action="ppaction://media"/>
          </p:cNvPr>
          <p:cNvPicPr>
            <a:picLocks noRot="1" noChangeAspect="1"/>
          </p:cNvPicPr>
          <p:nvPr>
            <a:wavAudioFile r:embed="rId1" name="~PP500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1227276"/>
      </p:ext>
    </p:extLst>
  </p:cSld>
  <p:clrMapOvr>
    <a:masterClrMapping/>
  </p:clrMapOvr>
  <p:transition advTm="288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Production hebdomadaire d’éthanol aux États-Unis </a:t>
            </a:r>
            <a:r>
              <a:rPr lang="fr-CA" sz="1600" b="0" dirty="0" smtClean="0"/>
              <a:t>(milliers de barils)</a:t>
            </a:r>
            <a:endParaRPr lang="fr-CA" sz="1600" b="0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mondial</a:t>
            </a:r>
            <a:endParaRPr lang="fr-CA" dirty="0"/>
          </a:p>
        </p:txBody>
      </p:sp>
      <p:sp>
        <p:nvSpPr>
          <p:cNvPr id="5" name="ZoneTexte 4"/>
          <p:cNvSpPr txBox="1"/>
          <p:nvPr/>
        </p:nvSpPr>
        <p:spPr>
          <a:xfrm>
            <a:off x="222422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Renewable Fuel Association – </a:t>
            </a:r>
            <a:r>
              <a:rPr lang="fr-CA" sz="1100" dirty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décembre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641934" y="2458072"/>
            <a:ext cx="402336" cy="420624"/>
          </a:xfrm>
          <a:prstGeom prst="ellipse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83950005"/>
              </p:ext>
            </p:extLst>
          </p:nvPr>
        </p:nvGraphicFramePr>
        <p:xfrm>
          <a:off x="740664" y="1690688"/>
          <a:ext cx="7397495" cy="4481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~PP3511.WAV">
            <a:hlinkClick r:id="" action="ppaction://media"/>
          </p:cNvPr>
          <p:cNvPicPr>
            <a:picLocks noRot="1" noChangeAspect="1"/>
          </p:cNvPicPr>
          <p:nvPr>
            <a:wavAudioFile r:embed="rId1" name="~PP351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2626623"/>
      </p:ext>
    </p:extLst>
  </p:cSld>
  <p:clrMapOvr>
    <a:masterClrMapping/>
  </p:clrMapOvr>
  <p:transition advTm="970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Inventaires hebdomadaires d’éthanol aux États-Unis</a:t>
            </a:r>
            <a:br>
              <a:rPr lang="en-CA" dirty="0" smtClean="0"/>
            </a:br>
            <a:r>
              <a:rPr lang="en-CA" sz="1400" b="0" dirty="0" smtClean="0"/>
              <a:t>(millions de barils)</a:t>
            </a:r>
            <a:endParaRPr lang="fr-CA" sz="1400" b="0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 smtClean="0"/>
              <a:t>Marché mondial</a:t>
            </a:r>
            <a:endParaRPr lang="fr-CA" dirty="0"/>
          </a:p>
        </p:txBody>
      </p:sp>
      <p:sp>
        <p:nvSpPr>
          <p:cNvPr id="10" name="ZoneTexte 9"/>
          <p:cNvSpPr txBox="1"/>
          <p:nvPr/>
        </p:nvSpPr>
        <p:spPr>
          <a:xfrm>
            <a:off x="197709" y="6457069"/>
            <a:ext cx="8155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CA" sz="1100" dirty="0" smtClean="0">
                <a:solidFill>
                  <a:srgbClr val="414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Renewable Fuel Association – 5 décembre 2015</a:t>
            </a:r>
            <a:endParaRPr lang="fr-CA" sz="1100" dirty="0">
              <a:solidFill>
                <a:srgbClr val="414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63512300"/>
              </p:ext>
            </p:extLst>
          </p:nvPr>
        </p:nvGraphicFramePr>
        <p:xfrm>
          <a:off x="762571" y="1844960"/>
          <a:ext cx="7256717" cy="4171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~PP4080.WAV">
            <a:hlinkClick r:id="" action="ppaction://media"/>
          </p:cNvPr>
          <p:cNvPicPr>
            <a:picLocks noRot="1" noChangeAspect="1"/>
          </p:cNvPicPr>
          <p:nvPr>
            <a:wavAudioFile r:embed="rId1" name="~PP4080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4156983"/>
      </p:ext>
    </p:extLst>
  </p:cSld>
  <p:clrMapOvr>
    <a:masterClrMapping/>
  </p:clrMapOvr>
  <p:transition advTm="168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TITRE sur 1 LIGNE">
  <a:themeElements>
    <a:clrScheme name="PGQ_1a">
      <a:dk1>
        <a:sysClr val="windowText" lastClr="000000"/>
      </a:dk1>
      <a:lt1>
        <a:sysClr val="window" lastClr="FFFFFF"/>
      </a:lt1>
      <a:dk2>
        <a:srgbClr val="647252"/>
      </a:dk2>
      <a:lt2>
        <a:srgbClr val="F5E8CF"/>
      </a:lt2>
      <a:accent1>
        <a:srgbClr val="B73C26"/>
      </a:accent1>
      <a:accent2>
        <a:srgbClr val="E78712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C5873D"/>
      </a:hlink>
      <a:folHlink>
        <a:srgbClr val="CCB182"/>
      </a:folHlink>
    </a:clrScheme>
    <a:fontScheme name="Thèm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RE sur 2 LIGNES">
  <a:themeElements>
    <a:clrScheme name="PGQ_1a">
      <a:dk1>
        <a:sysClr val="windowText" lastClr="000000"/>
      </a:dk1>
      <a:lt1>
        <a:sysClr val="window" lastClr="FFFFFF"/>
      </a:lt1>
      <a:dk2>
        <a:srgbClr val="647252"/>
      </a:dk2>
      <a:lt2>
        <a:srgbClr val="F5E8CF"/>
      </a:lt2>
      <a:accent1>
        <a:srgbClr val="B73C26"/>
      </a:accent1>
      <a:accent2>
        <a:srgbClr val="E78712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C5873D"/>
      </a:hlink>
      <a:folHlink>
        <a:srgbClr val="CCB182"/>
      </a:folHlink>
    </a:clrScheme>
    <a:fontScheme name="Thèm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cétates vides">
  <a:themeElements>
    <a:clrScheme name="PGQ_1a">
      <a:dk1>
        <a:sysClr val="windowText" lastClr="000000"/>
      </a:dk1>
      <a:lt1>
        <a:sysClr val="window" lastClr="FFFFFF"/>
      </a:lt1>
      <a:dk2>
        <a:srgbClr val="647252"/>
      </a:dk2>
      <a:lt2>
        <a:srgbClr val="F5E8CF"/>
      </a:lt2>
      <a:accent1>
        <a:srgbClr val="B73C26"/>
      </a:accent1>
      <a:accent2>
        <a:srgbClr val="E78712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C5873D"/>
      </a:hlink>
      <a:folHlink>
        <a:srgbClr val="CCB18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ersonnalisé 1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4564</TotalTime>
  <Words>2686</Words>
  <Application>Microsoft Office PowerPoint</Application>
  <PresentationFormat>Affichage à l'écran (4:3)</PresentationFormat>
  <Paragraphs>875</Paragraphs>
  <Slides>47</Slides>
  <Notes>13</Notes>
  <HiddenSlides>0</HiddenSlides>
  <MMClips>46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47</vt:i4>
      </vt:variant>
    </vt:vector>
  </HeadingPairs>
  <TitlesOfParts>
    <vt:vector size="50" baseType="lpstr">
      <vt:lpstr>TITRE sur 1 LIGNE</vt:lpstr>
      <vt:lpstr>TITRE sur 2 LIGNES</vt:lpstr>
      <vt:lpstr>Acétates vides</vt:lpstr>
      <vt:lpstr>Perspectives  des marchés  des grains</vt:lpstr>
      <vt:lpstr>Le marché mondial</vt:lpstr>
      <vt:lpstr>Quels sont les facteurs qui influencent les marchés mondiaux du maïs et du soya?</vt:lpstr>
      <vt:lpstr>Échanges mondiaux: Maïs</vt:lpstr>
      <vt:lpstr>Diapositive 5</vt:lpstr>
      <vt:lpstr>Évolution du contrat de décembre 2015 du maïs  Novembre 2014 à Décembre 2015</vt:lpstr>
      <vt:lpstr>Production d’éthanol aux États-Unis (millions de gallons)</vt:lpstr>
      <vt:lpstr>Production hebdomadaire d’éthanol aux États-Unis (milliers de barils)</vt:lpstr>
      <vt:lpstr>Inventaires hebdomadaires d’éthanol aux États-Unis (millions de barils)</vt:lpstr>
      <vt:lpstr>Échanges mondiaux: Soya</vt:lpstr>
      <vt:lpstr>La Chine et le soya</vt:lpstr>
      <vt:lpstr>Diapositive 12</vt:lpstr>
      <vt:lpstr>Évolution du contrat de janvier 2016 du soya Novembre 2014 à Décembre 2015</vt:lpstr>
      <vt:lpstr>Évolution du contrat de décembre 2015 du blé Novembre 2014 à Décembre 2015</vt:lpstr>
      <vt:lpstr>Évolution du contrat de décembre 2015 de l’avoine Novembre 2014 à Décembre 2015</vt:lpstr>
      <vt:lpstr>Évolution du taux de change</vt:lpstr>
      <vt:lpstr>Données de production au Canada</vt:lpstr>
      <vt:lpstr>Le marché local</vt:lpstr>
      <vt:lpstr>Le marché Québécois des grains (1)</vt:lpstr>
      <vt:lpstr>Le marché Québécois des grains (2)</vt:lpstr>
      <vt:lpstr>Données de production au Québec</vt:lpstr>
      <vt:lpstr>Diapositive 22</vt:lpstr>
      <vt:lpstr>L’information sur les prix locaux</vt:lpstr>
      <vt:lpstr>Le marché local</vt:lpstr>
      <vt:lpstr>Diapositive 25</vt:lpstr>
      <vt:lpstr>Prix locaux du maïs $/tonne Récolte 2015</vt:lpstr>
      <vt:lpstr>Bases locales du maïs $ CA / bu Récolte 2015</vt:lpstr>
      <vt:lpstr>Bases locales du maïs $ US / bu Récolte 2015</vt:lpstr>
      <vt:lpstr>Diapositive 29</vt:lpstr>
      <vt:lpstr>Diapositive 30</vt:lpstr>
      <vt:lpstr>Prix locaux du soya $/tonne Récolte 2015</vt:lpstr>
      <vt:lpstr>Bases locales du soya $ CA / bu Récolte 2015</vt:lpstr>
      <vt:lpstr>Bases locales du soya $ US / bu Récolte 2015</vt:lpstr>
      <vt:lpstr>Les céréales</vt:lpstr>
      <vt:lpstr>Moyenne de prix locaux Ventes au comptant/spot (vendu et livré dans le même mois)</vt:lpstr>
      <vt:lpstr>Prix aux producteurs du Québec - Indications Selon la date de livraison, sans égard à la date de vente</vt:lpstr>
      <vt:lpstr>Prix aux producteurs du Québec - Indications Selon la date de livraison, sans égard à la date de vente</vt:lpstr>
      <vt:lpstr>Diapositive 38</vt:lpstr>
      <vt:lpstr>Diapositive 39</vt:lpstr>
      <vt:lpstr>Diapositive 40</vt:lpstr>
      <vt:lpstr>Diapositive 41</vt:lpstr>
      <vt:lpstr>Diapositive 42</vt:lpstr>
      <vt:lpstr>Tendances des prix à court terme - International</vt:lpstr>
      <vt:lpstr>Tendances des prix à court terme - Québec</vt:lpstr>
      <vt:lpstr>À surveiller au cours des 3 prochains mois</vt:lpstr>
      <vt:lpstr>LE SERVICE D’INFORMATION SUR LES MARCHÉS - SIM </vt:lpstr>
      <vt:lpstr>Merci de votre attention!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Ginette Lemay</dc:creator>
  <cp:lastModifiedBy>Lavieauchamps</cp:lastModifiedBy>
  <cp:revision>446</cp:revision>
  <dcterms:created xsi:type="dcterms:W3CDTF">2015-08-18T20:27:01Z</dcterms:created>
  <dcterms:modified xsi:type="dcterms:W3CDTF">2015-12-17T15:15:49Z</dcterms:modified>
</cp:coreProperties>
</file>